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81" r:id="rId26"/>
    <p:sldId id="282" r:id="rId27"/>
    <p:sldId id="283" r:id="rId28"/>
    <p:sldId id="284" r:id="rId2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70" d="100"/>
          <a:sy n="70" d="100"/>
        </p:scale>
        <p:origin x="442" y="3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5B8A91-BE2B-45A7-9E95-F09A9E396DE5}" type="datetimeFigureOut">
              <a:rPr lang="fr-CA" smtClean="0"/>
              <a:t>2022-05-18</a:t>
            </a:fld>
            <a:endParaRPr lang="fr-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D2EDDE-F5E7-4FE7-914D-CCA23BB02513}" type="slidenum">
              <a:rPr lang="fr-CA" smtClean="0"/>
              <a:t>‹N°›</a:t>
            </a:fld>
            <a:endParaRPr lang="fr-CA"/>
          </a:p>
        </p:txBody>
      </p:sp>
    </p:spTree>
    <p:extLst>
      <p:ext uri="{BB962C8B-B14F-4D97-AF65-F5344CB8AC3E}">
        <p14:creationId xmlns:p14="http://schemas.microsoft.com/office/powerpoint/2010/main" val="384830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3FBCCA-7690-9F37-6C2E-C510FBB2916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id="{D1F18182-1CE3-25D7-B6AE-B8502AC6FB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73BCC1AE-B03D-D867-C9C3-E69C4CE75B1E}"/>
              </a:ext>
            </a:extLst>
          </p:cNvPr>
          <p:cNvSpPr>
            <a:spLocks noGrp="1"/>
          </p:cNvSpPr>
          <p:nvPr>
            <p:ph type="dt" sz="half" idx="10"/>
          </p:nvPr>
        </p:nvSpPr>
        <p:spPr/>
        <p:txBody>
          <a:bodyPr/>
          <a:lstStyle/>
          <a:p>
            <a:fld id="{25CD350D-D1D5-46F5-8A05-68CCC32487C1}" type="datetime1">
              <a:rPr lang="fr-CA" smtClean="0"/>
              <a:t>2022-05-18</a:t>
            </a:fld>
            <a:endParaRPr lang="fr-CA"/>
          </a:p>
        </p:txBody>
      </p:sp>
      <p:sp>
        <p:nvSpPr>
          <p:cNvPr id="5" name="Espace réservé du pied de page 4">
            <a:extLst>
              <a:ext uri="{FF2B5EF4-FFF2-40B4-BE49-F238E27FC236}">
                <a16:creationId xmlns:a16="http://schemas.microsoft.com/office/drawing/2014/main" id="{0FF74909-B119-81BE-AC47-F165E1006C42}"/>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C24072CD-348A-630B-1543-437FCFC50BB6}"/>
              </a:ext>
            </a:extLst>
          </p:cNvPr>
          <p:cNvSpPr>
            <a:spLocks noGrp="1"/>
          </p:cNvSpPr>
          <p:nvPr>
            <p:ph type="sldNum" sz="quarter" idx="12"/>
          </p:nvPr>
        </p:nvSpPr>
        <p:spPr/>
        <p:txBody>
          <a:bodyPr/>
          <a:lstStyle/>
          <a:p>
            <a:fld id="{CA07F6E3-587C-466A-9B52-C46DE459DE79}" type="slidenum">
              <a:rPr lang="fr-CA" smtClean="0"/>
              <a:t>‹N°›</a:t>
            </a:fld>
            <a:endParaRPr lang="fr-CA"/>
          </a:p>
        </p:txBody>
      </p:sp>
    </p:spTree>
    <p:extLst>
      <p:ext uri="{BB962C8B-B14F-4D97-AF65-F5344CB8AC3E}">
        <p14:creationId xmlns:p14="http://schemas.microsoft.com/office/powerpoint/2010/main" val="2307779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BC9644-AE93-AC3D-1F54-CA64D885D573}"/>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CC516C29-490E-A6DA-7F72-189A911C563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4E2BDB3C-73A9-BA7A-D900-426B7349C526}"/>
              </a:ext>
            </a:extLst>
          </p:cNvPr>
          <p:cNvSpPr>
            <a:spLocks noGrp="1"/>
          </p:cNvSpPr>
          <p:nvPr>
            <p:ph type="dt" sz="half" idx="10"/>
          </p:nvPr>
        </p:nvSpPr>
        <p:spPr/>
        <p:txBody>
          <a:bodyPr/>
          <a:lstStyle/>
          <a:p>
            <a:fld id="{9E238569-03DC-4331-9351-8C006B77A213}" type="datetime1">
              <a:rPr lang="fr-CA" smtClean="0"/>
              <a:t>2022-05-18</a:t>
            </a:fld>
            <a:endParaRPr lang="fr-CA"/>
          </a:p>
        </p:txBody>
      </p:sp>
      <p:sp>
        <p:nvSpPr>
          <p:cNvPr id="5" name="Espace réservé du pied de page 4">
            <a:extLst>
              <a:ext uri="{FF2B5EF4-FFF2-40B4-BE49-F238E27FC236}">
                <a16:creationId xmlns:a16="http://schemas.microsoft.com/office/drawing/2014/main" id="{DBED178B-9CAD-2570-CE69-64C286BDF24B}"/>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5CEFB407-DC98-85AF-094A-47F2D44918D3}"/>
              </a:ext>
            </a:extLst>
          </p:cNvPr>
          <p:cNvSpPr>
            <a:spLocks noGrp="1"/>
          </p:cNvSpPr>
          <p:nvPr>
            <p:ph type="sldNum" sz="quarter" idx="12"/>
          </p:nvPr>
        </p:nvSpPr>
        <p:spPr/>
        <p:txBody>
          <a:bodyPr/>
          <a:lstStyle/>
          <a:p>
            <a:fld id="{CA07F6E3-587C-466A-9B52-C46DE459DE79}" type="slidenum">
              <a:rPr lang="fr-CA" smtClean="0"/>
              <a:t>‹N°›</a:t>
            </a:fld>
            <a:endParaRPr lang="fr-CA"/>
          </a:p>
        </p:txBody>
      </p:sp>
    </p:spTree>
    <p:extLst>
      <p:ext uri="{BB962C8B-B14F-4D97-AF65-F5344CB8AC3E}">
        <p14:creationId xmlns:p14="http://schemas.microsoft.com/office/powerpoint/2010/main" val="3183069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52C1009-2CC2-8855-CF35-D9A4CC086B78}"/>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0147F07B-A516-A7DA-ABC2-6AB067020FE0}"/>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7D6BDA69-A696-B11C-6E3B-F0A9621B0558}"/>
              </a:ext>
            </a:extLst>
          </p:cNvPr>
          <p:cNvSpPr>
            <a:spLocks noGrp="1"/>
          </p:cNvSpPr>
          <p:nvPr>
            <p:ph type="dt" sz="half" idx="10"/>
          </p:nvPr>
        </p:nvSpPr>
        <p:spPr/>
        <p:txBody>
          <a:bodyPr/>
          <a:lstStyle/>
          <a:p>
            <a:fld id="{95C30819-1967-4BD3-8C65-D8E2DD029C79}" type="datetime1">
              <a:rPr lang="fr-CA" smtClean="0"/>
              <a:t>2022-05-18</a:t>
            </a:fld>
            <a:endParaRPr lang="fr-CA"/>
          </a:p>
        </p:txBody>
      </p:sp>
      <p:sp>
        <p:nvSpPr>
          <p:cNvPr id="5" name="Espace réservé du pied de page 4">
            <a:extLst>
              <a:ext uri="{FF2B5EF4-FFF2-40B4-BE49-F238E27FC236}">
                <a16:creationId xmlns:a16="http://schemas.microsoft.com/office/drawing/2014/main" id="{B0436AA3-10AD-62F8-584B-FD113193FC07}"/>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FA8C9371-0A02-864C-7FB9-5D955DA993E8}"/>
              </a:ext>
            </a:extLst>
          </p:cNvPr>
          <p:cNvSpPr>
            <a:spLocks noGrp="1"/>
          </p:cNvSpPr>
          <p:nvPr>
            <p:ph type="sldNum" sz="quarter" idx="12"/>
          </p:nvPr>
        </p:nvSpPr>
        <p:spPr/>
        <p:txBody>
          <a:bodyPr/>
          <a:lstStyle/>
          <a:p>
            <a:fld id="{CA07F6E3-587C-466A-9B52-C46DE459DE79}" type="slidenum">
              <a:rPr lang="fr-CA" smtClean="0"/>
              <a:t>‹N°›</a:t>
            </a:fld>
            <a:endParaRPr lang="fr-CA"/>
          </a:p>
        </p:txBody>
      </p:sp>
    </p:spTree>
    <p:extLst>
      <p:ext uri="{BB962C8B-B14F-4D97-AF65-F5344CB8AC3E}">
        <p14:creationId xmlns:p14="http://schemas.microsoft.com/office/powerpoint/2010/main" val="4228866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A1482B-C0B0-4B11-2FDF-2EA59A1C0012}"/>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5175100D-F510-7DCE-E96B-BFF2C3ADAAED}"/>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C685B5D2-5827-DF6B-F505-68AE73B7632E}"/>
              </a:ext>
            </a:extLst>
          </p:cNvPr>
          <p:cNvSpPr>
            <a:spLocks noGrp="1"/>
          </p:cNvSpPr>
          <p:nvPr>
            <p:ph type="dt" sz="half" idx="10"/>
          </p:nvPr>
        </p:nvSpPr>
        <p:spPr/>
        <p:txBody>
          <a:bodyPr/>
          <a:lstStyle/>
          <a:p>
            <a:fld id="{54E3F0DC-D4C1-482D-A9C7-1579B937DD4F}" type="datetime1">
              <a:rPr lang="fr-CA" smtClean="0"/>
              <a:t>2022-05-18</a:t>
            </a:fld>
            <a:endParaRPr lang="fr-CA"/>
          </a:p>
        </p:txBody>
      </p:sp>
      <p:sp>
        <p:nvSpPr>
          <p:cNvPr id="5" name="Espace réservé du pied de page 4">
            <a:extLst>
              <a:ext uri="{FF2B5EF4-FFF2-40B4-BE49-F238E27FC236}">
                <a16:creationId xmlns:a16="http://schemas.microsoft.com/office/drawing/2014/main" id="{16D333E3-4813-3499-E4EE-5A9EAB689BF4}"/>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051B7DAC-7C74-189A-083C-F87A769DCCA3}"/>
              </a:ext>
            </a:extLst>
          </p:cNvPr>
          <p:cNvSpPr>
            <a:spLocks noGrp="1"/>
          </p:cNvSpPr>
          <p:nvPr>
            <p:ph type="sldNum" sz="quarter" idx="12"/>
          </p:nvPr>
        </p:nvSpPr>
        <p:spPr/>
        <p:txBody>
          <a:bodyPr/>
          <a:lstStyle/>
          <a:p>
            <a:fld id="{CA07F6E3-587C-466A-9B52-C46DE459DE79}" type="slidenum">
              <a:rPr lang="fr-CA" smtClean="0"/>
              <a:t>‹N°›</a:t>
            </a:fld>
            <a:endParaRPr lang="fr-CA"/>
          </a:p>
        </p:txBody>
      </p:sp>
    </p:spTree>
    <p:extLst>
      <p:ext uri="{BB962C8B-B14F-4D97-AF65-F5344CB8AC3E}">
        <p14:creationId xmlns:p14="http://schemas.microsoft.com/office/powerpoint/2010/main" val="2185717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D2F277-000C-B92D-ACA1-43D52B6D79E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C8848B01-08CD-6710-C832-6E131CD372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5411577A-DBDB-153D-6C45-9B4CB1A0BDFF}"/>
              </a:ext>
            </a:extLst>
          </p:cNvPr>
          <p:cNvSpPr>
            <a:spLocks noGrp="1"/>
          </p:cNvSpPr>
          <p:nvPr>
            <p:ph type="dt" sz="half" idx="10"/>
          </p:nvPr>
        </p:nvSpPr>
        <p:spPr/>
        <p:txBody>
          <a:bodyPr/>
          <a:lstStyle/>
          <a:p>
            <a:fld id="{FEA265D1-A7D2-43AA-AF4D-6866773B6936}" type="datetime1">
              <a:rPr lang="fr-CA" smtClean="0"/>
              <a:t>2022-05-18</a:t>
            </a:fld>
            <a:endParaRPr lang="fr-CA"/>
          </a:p>
        </p:txBody>
      </p:sp>
      <p:sp>
        <p:nvSpPr>
          <p:cNvPr id="5" name="Espace réservé du pied de page 4">
            <a:extLst>
              <a:ext uri="{FF2B5EF4-FFF2-40B4-BE49-F238E27FC236}">
                <a16:creationId xmlns:a16="http://schemas.microsoft.com/office/drawing/2014/main" id="{6252CFA3-BEE7-5EFF-4DF7-2547FC0A56EF}"/>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896C3EA3-5A3E-F587-5B16-4E108943B013}"/>
              </a:ext>
            </a:extLst>
          </p:cNvPr>
          <p:cNvSpPr>
            <a:spLocks noGrp="1"/>
          </p:cNvSpPr>
          <p:nvPr>
            <p:ph type="sldNum" sz="quarter" idx="12"/>
          </p:nvPr>
        </p:nvSpPr>
        <p:spPr/>
        <p:txBody>
          <a:bodyPr/>
          <a:lstStyle/>
          <a:p>
            <a:fld id="{CA07F6E3-587C-466A-9B52-C46DE459DE79}" type="slidenum">
              <a:rPr lang="fr-CA" smtClean="0"/>
              <a:t>‹N°›</a:t>
            </a:fld>
            <a:endParaRPr lang="fr-CA"/>
          </a:p>
        </p:txBody>
      </p:sp>
    </p:spTree>
    <p:extLst>
      <p:ext uri="{BB962C8B-B14F-4D97-AF65-F5344CB8AC3E}">
        <p14:creationId xmlns:p14="http://schemas.microsoft.com/office/powerpoint/2010/main" val="3202188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748F97-89AD-FA9E-1754-4C9DBF4516BA}"/>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CF6388BA-9545-15FD-3313-65CCAA00431C}"/>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C014920C-9976-E97E-015F-8E834E14723C}"/>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890822DD-073E-18EE-9059-FC49E3CD4A7F}"/>
              </a:ext>
            </a:extLst>
          </p:cNvPr>
          <p:cNvSpPr>
            <a:spLocks noGrp="1"/>
          </p:cNvSpPr>
          <p:nvPr>
            <p:ph type="dt" sz="half" idx="10"/>
          </p:nvPr>
        </p:nvSpPr>
        <p:spPr/>
        <p:txBody>
          <a:bodyPr/>
          <a:lstStyle/>
          <a:p>
            <a:fld id="{D99F9D1F-F946-41E4-B72A-03BABF52799B}" type="datetime1">
              <a:rPr lang="fr-CA" smtClean="0"/>
              <a:t>2022-05-18</a:t>
            </a:fld>
            <a:endParaRPr lang="fr-CA"/>
          </a:p>
        </p:txBody>
      </p:sp>
      <p:sp>
        <p:nvSpPr>
          <p:cNvPr id="6" name="Espace réservé du pied de page 5">
            <a:extLst>
              <a:ext uri="{FF2B5EF4-FFF2-40B4-BE49-F238E27FC236}">
                <a16:creationId xmlns:a16="http://schemas.microsoft.com/office/drawing/2014/main" id="{7761697A-082B-2881-7700-AF6CA7DF0599}"/>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FA26964B-2DE3-E01A-CA8D-EB7B52227B56}"/>
              </a:ext>
            </a:extLst>
          </p:cNvPr>
          <p:cNvSpPr>
            <a:spLocks noGrp="1"/>
          </p:cNvSpPr>
          <p:nvPr>
            <p:ph type="sldNum" sz="quarter" idx="12"/>
          </p:nvPr>
        </p:nvSpPr>
        <p:spPr/>
        <p:txBody>
          <a:bodyPr/>
          <a:lstStyle/>
          <a:p>
            <a:fld id="{CA07F6E3-587C-466A-9B52-C46DE459DE79}" type="slidenum">
              <a:rPr lang="fr-CA" smtClean="0"/>
              <a:t>‹N°›</a:t>
            </a:fld>
            <a:endParaRPr lang="fr-CA"/>
          </a:p>
        </p:txBody>
      </p:sp>
    </p:spTree>
    <p:extLst>
      <p:ext uri="{BB962C8B-B14F-4D97-AF65-F5344CB8AC3E}">
        <p14:creationId xmlns:p14="http://schemas.microsoft.com/office/powerpoint/2010/main" val="1118542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A58D2A-CE6F-EA3D-8EDB-19E44BEFC2E7}"/>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A39F2AC4-96D1-34B2-A698-2A7BE03078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DD9FE476-06DB-B973-DD82-32F746AF0AD1}"/>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402A25E2-B65E-56AF-CD49-F18512A68C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BF031495-2629-A261-4CBB-09C13CFAF18E}"/>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0D074BB0-27D1-01CD-F245-20D02D178D94}"/>
              </a:ext>
            </a:extLst>
          </p:cNvPr>
          <p:cNvSpPr>
            <a:spLocks noGrp="1"/>
          </p:cNvSpPr>
          <p:nvPr>
            <p:ph type="dt" sz="half" idx="10"/>
          </p:nvPr>
        </p:nvSpPr>
        <p:spPr/>
        <p:txBody>
          <a:bodyPr/>
          <a:lstStyle/>
          <a:p>
            <a:fld id="{C27ABEC8-E7B1-4107-968E-AA7A83DE5E7F}" type="datetime1">
              <a:rPr lang="fr-CA" smtClean="0"/>
              <a:t>2022-05-18</a:t>
            </a:fld>
            <a:endParaRPr lang="fr-CA"/>
          </a:p>
        </p:txBody>
      </p:sp>
      <p:sp>
        <p:nvSpPr>
          <p:cNvPr id="8" name="Espace réservé du pied de page 7">
            <a:extLst>
              <a:ext uri="{FF2B5EF4-FFF2-40B4-BE49-F238E27FC236}">
                <a16:creationId xmlns:a16="http://schemas.microsoft.com/office/drawing/2014/main" id="{3153826B-F20F-2225-CE5C-080FD5B117CE}"/>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8E8D042F-4C02-7E2A-2123-5A060B370E81}"/>
              </a:ext>
            </a:extLst>
          </p:cNvPr>
          <p:cNvSpPr>
            <a:spLocks noGrp="1"/>
          </p:cNvSpPr>
          <p:nvPr>
            <p:ph type="sldNum" sz="quarter" idx="12"/>
          </p:nvPr>
        </p:nvSpPr>
        <p:spPr/>
        <p:txBody>
          <a:bodyPr/>
          <a:lstStyle/>
          <a:p>
            <a:fld id="{CA07F6E3-587C-466A-9B52-C46DE459DE79}" type="slidenum">
              <a:rPr lang="fr-CA" smtClean="0"/>
              <a:t>‹N°›</a:t>
            </a:fld>
            <a:endParaRPr lang="fr-CA"/>
          </a:p>
        </p:txBody>
      </p:sp>
    </p:spTree>
    <p:extLst>
      <p:ext uri="{BB962C8B-B14F-4D97-AF65-F5344CB8AC3E}">
        <p14:creationId xmlns:p14="http://schemas.microsoft.com/office/powerpoint/2010/main" val="489877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A95EFF-0CB6-E02D-A8CC-392BC53ED4A1}"/>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3E524112-0564-DC8D-7FF7-CBE499B210F2}"/>
              </a:ext>
            </a:extLst>
          </p:cNvPr>
          <p:cNvSpPr>
            <a:spLocks noGrp="1"/>
          </p:cNvSpPr>
          <p:nvPr>
            <p:ph type="dt" sz="half" idx="10"/>
          </p:nvPr>
        </p:nvSpPr>
        <p:spPr/>
        <p:txBody>
          <a:bodyPr/>
          <a:lstStyle/>
          <a:p>
            <a:fld id="{52CC733B-7846-4564-8C7A-AE3C0B0410D7}" type="datetime1">
              <a:rPr lang="fr-CA" smtClean="0"/>
              <a:t>2022-05-18</a:t>
            </a:fld>
            <a:endParaRPr lang="fr-CA"/>
          </a:p>
        </p:txBody>
      </p:sp>
      <p:sp>
        <p:nvSpPr>
          <p:cNvPr id="4" name="Espace réservé du pied de page 3">
            <a:extLst>
              <a:ext uri="{FF2B5EF4-FFF2-40B4-BE49-F238E27FC236}">
                <a16:creationId xmlns:a16="http://schemas.microsoft.com/office/drawing/2014/main" id="{069707BF-B26B-FF0B-33FF-2DC2D77547C9}"/>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CD5EEB0B-E875-C27F-CA73-D89D2F60DA87}"/>
              </a:ext>
            </a:extLst>
          </p:cNvPr>
          <p:cNvSpPr>
            <a:spLocks noGrp="1"/>
          </p:cNvSpPr>
          <p:nvPr>
            <p:ph type="sldNum" sz="quarter" idx="12"/>
          </p:nvPr>
        </p:nvSpPr>
        <p:spPr/>
        <p:txBody>
          <a:bodyPr/>
          <a:lstStyle/>
          <a:p>
            <a:fld id="{CA07F6E3-587C-466A-9B52-C46DE459DE79}" type="slidenum">
              <a:rPr lang="fr-CA" smtClean="0"/>
              <a:t>‹N°›</a:t>
            </a:fld>
            <a:endParaRPr lang="fr-CA"/>
          </a:p>
        </p:txBody>
      </p:sp>
    </p:spTree>
    <p:extLst>
      <p:ext uri="{BB962C8B-B14F-4D97-AF65-F5344CB8AC3E}">
        <p14:creationId xmlns:p14="http://schemas.microsoft.com/office/powerpoint/2010/main" val="2615202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A4F43066-29BD-0EB3-B969-B8E3F28EF04A}"/>
              </a:ext>
            </a:extLst>
          </p:cNvPr>
          <p:cNvSpPr>
            <a:spLocks noGrp="1"/>
          </p:cNvSpPr>
          <p:nvPr>
            <p:ph type="dt" sz="half" idx="10"/>
          </p:nvPr>
        </p:nvSpPr>
        <p:spPr/>
        <p:txBody>
          <a:bodyPr/>
          <a:lstStyle/>
          <a:p>
            <a:fld id="{9BA70C65-6436-479E-815F-C487C7CF71BE}" type="datetime1">
              <a:rPr lang="fr-CA" smtClean="0"/>
              <a:t>2022-05-18</a:t>
            </a:fld>
            <a:endParaRPr lang="fr-CA"/>
          </a:p>
        </p:txBody>
      </p:sp>
      <p:sp>
        <p:nvSpPr>
          <p:cNvPr id="3" name="Espace réservé du pied de page 2">
            <a:extLst>
              <a:ext uri="{FF2B5EF4-FFF2-40B4-BE49-F238E27FC236}">
                <a16:creationId xmlns:a16="http://schemas.microsoft.com/office/drawing/2014/main" id="{5AAD3CAC-C865-3FFB-2598-EDC7C3783E17}"/>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816D70BC-5E84-6D25-F022-FE78D16D2FD3}"/>
              </a:ext>
            </a:extLst>
          </p:cNvPr>
          <p:cNvSpPr>
            <a:spLocks noGrp="1"/>
          </p:cNvSpPr>
          <p:nvPr>
            <p:ph type="sldNum" sz="quarter" idx="12"/>
          </p:nvPr>
        </p:nvSpPr>
        <p:spPr/>
        <p:txBody>
          <a:bodyPr/>
          <a:lstStyle/>
          <a:p>
            <a:fld id="{CA07F6E3-587C-466A-9B52-C46DE459DE79}" type="slidenum">
              <a:rPr lang="fr-CA" smtClean="0"/>
              <a:t>‹N°›</a:t>
            </a:fld>
            <a:endParaRPr lang="fr-CA"/>
          </a:p>
        </p:txBody>
      </p:sp>
    </p:spTree>
    <p:extLst>
      <p:ext uri="{BB962C8B-B14F-4D97-AF65-F5344CB8AC3E}">
        <p14:creationId xmlns:p14="http://schemas.microsoft.com/office/powerpoint/2010/main" val="79481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F39DE1-0655-B35D-1552-8773BC7FE0A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2DE35D4C-20E9-E88E-C63D-DA45BD06B0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68C54ADD-0F28-1298-B65B-CFAFE7616D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2497426-883F-B2D3-412C-E29E4774E224}"/>
              </a:ext>
            </a:extLst>
          </p:cNvPr>
          <p:cNvSpPr>
            <a:spLocks noGrp="1"/>
          </p:cNvSpPr>
          <p:nvPr>
            <p:ph type="dt" sz="half" idx="10"/>
          </p:nvPr>
        </p:nvSpPr>
        <p:spPr/>
        <p:txBody>
          <a:bodyPr/>
          <a:lstStyle/>
          <a:p>
            <a:fld id="{4ADE4334-C310-4EFA-861E-2B162A7D39A5}" type="datetime1">
              <a:rPr lang="fr-CA" smtClean="0"/>
              <a:t>2022-05-18</a:t>
            </a:fld>
            <a:endParaRPr lang="fr-CA"/>
          </a:p>
        </p:txBody>
      </p:sp>
      <p:sp>
        <p:nvSpPr>
          <p:cNvPr id="6" name="Espace réservé du pied de page 5">
            <a:extLst>
              <a:ext uri="{FF2B5EF4-FFF2-40B4-BE49-F238E27FC236}">
                <a16:creationId xmlns:a16="http://schemas.microsoft.com/office/drawing/2014/main" id="{3EA2F271-D3C0-60BC-7BAE-BC1C59FEDC49}"/>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0E0BAC56-B92A-6160-D21D-341E3BA93268}"/>
              </a:ext>
            </a:extLst>
          </p:cNvPr>
          <p:cNvSpPr>
            <a:spLocks noGrp="1"/>
          </p:cNvSpPr>
          <p:nvPr>
            <p:ph type="sldNum" sz="quarter" idx="12"/>
          </p:nvPr>
        </p:nvSpPr>
        <p:spPr/>
        <p:txBody>
          <a:bodyPr/>
          <a:lstStyle/>
          <a:p>
            <a:fld id="{CA07F6E3-587C-466A-9B52-C46DE459DE79}" type="slidenum">
              <a:rPr lang="fr-CA" smtClean="0"/>
              <a:t>‹N°›</a:t>
            </a:fld>
            <a:endParaRPr lang="fr-CA"/>
          </a:p>
        </p:txBody>
      </p:sp>
    </p:spTree>
    <p:extLst>
      <p:ext uri="{BB962C8B-B14F-4D97-AF65-F5344CB8AC3E}">
        <p14:creationId xmlns:p14="http://schemas.microsoft.com/office/powerpoint/2010/main" val="2368402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1CA56B-F861-63CD-BE47-7E48E2E5FD5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AC7E319D-98BE-330B-FB2D-3E52250FDE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DB485894-265E-632C-04DB-F60391F838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1DE11A0-6250-F127-9DD8-80C4C9A6050D}"/>
              </a:ext>
            </a:extLst>
          </p:cNvPr>
          <p:cNvSpPr>
            <a:spLocks noGrp="1"/>
          </p:cNvSpPr>
          <p:nvPr>
            <p:ph type="dt" sz="half" idx="10"/>
          </p:nvPr>
        </p:nvSpPr>
        <p:spPr/>
        <p:txBody>
          <a:bodyPr/>
          <a:lstStyle/>
          <a:p>
            <a:fld id="{8B807120-7B65-4064-BB13-C0184045BDB4}" type="datetime1">
              <a:rPr lang="fr-CA" smtClean="0"/>
              <a:t>2022-05-18</a:t>
            </a:fld>
            <a:endParaRPr lang="fr-CA"/>
          </a:p>
        </p:txBody>
      </p:sp>
      <p:sp>
        <p:nvSpPr>
          <p:cNvPr id="6" name="Espace réservé du pied de page 5">
            <a:extLst>
              <a:ext uri="{FF2B5EF4-FFF2-40B4-BE49-F238E27FC236}">
                <a16:creationId xmlns:a16="http://schemas.microsoft.com/office/drawing/2014/main" id="{EB6ED265-4DD5-EE12-EDC9-CC1711636432}"/>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F3C8DB91-21E7-C6FB-5AB8-219F2CB9FD9B}"/>
              </a:ext>
            </a:extLst>
          </p:cNvPr>
          <p:cNvSpPr>
            <a:spLocks noGrp="1"/>
          </p:cNvSpPr>
          <p:nvPr>
            <p:ph type="sldNum" sz="quarter" idx="12"/>
          </p:nvPr>
        </p:nvSpPr>
        <p:spPr/>
        <p:txBody>
          <a:bodyPr/>
          <a:lstStyle/>
          <a:p>
            <a:fld id="{CA07F6E3-587C-466A-9B52-C46DE459DE79}" type="slidenum">
              <a:rPr lang="fr-CA" smtClean="0"/>
              <a:t>‹N°›</a:t>
            </a:fld>
            <a:endParaRPr lang="fr-CA"/>
          </a:p>
        </p:txBody>
      </p:sp>
    </p:spTree>
    <p:extLst>
      <p:ext uri="{BB962C8B-B14F-4D97-AF65-F5344CB8AC3E}">
        <p14:creationId xmlns:p14="http://schemas.microsoft.com/office/powerpoint/2010/main" val="3781476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7FC09B3-6E02-0050-251C-51FD1A4815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F55B68E9-D8F4-0A34-53AA-4F06081601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B3AE019E-7AB1-CBB3-7DB5-0A77BB61CE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537C84-753B-40FF-B277-CEC50BE0CA16}" type="datetime1">
              <a:rPr lang="fr-CA" smtClean="0"/>
              <a:t>2022-05-18</a:t>
            </a:fld>
            <a:endParaRPr lang="fr-CA"/>
          </a:p>
        </p:txBody>
      </p:sp>
      <p:sp>
        <p:nvSpPr>
          <p:cNvPr id="5" name="Espace réservé du pied de page 4">
            <a:extLst>
              <a:ext uri="{FF2B5EF4-FFF2-40B4-BE49-F238E27FC236}">
                <a16:creationId xmlns:a16="http://schemas.microsoft.com/office/drawing/2014/main" id="{26D52761-E338-BB32-F601-32FA4F16A8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D91992F6-0E1F-2CEC-AADC-D8D19B9610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7F6E3-587C-466A-9B52-C46DE459DE79}" type="slidenum">
              <a:rPr lang="fr-CA" smtClean="0"/>
              <a:t>‹N°›</a:t>
            </a:fld>
            <a:endParaRPr lang="fr-CA"/>
          </a:p>
        </p:txBody>
      </p:sp>
    </p:spTree>
    <p:extLst>
      <p:ext uri="{BB962C8B-B14F-4D97-AF65-F5344CB8AC3E}">
        <p14:creationId xmlns:p14="http://schemas.microsoft.com/office/powerpoint/2010/main" val="426463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retraitequebec.gouv.qc.ca/fr/publications/rrsp/rregop/Pages/rregop.aspx#la-coordination-du-rregop-avec-le-regime-de-rentes-du-quebecrrq"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rrq.gouv.qc.ca/fr/programmes/regime_rentes/Pages/bonification-du-rrq.asp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F02378AA-EC16-FD99-B2EE-5932D2C2F9E9}"/>
              </a:ext>
            </a:extLst>
          </p:cNvPr>
          <p:cNvSpPr>
            <a:spLocks noGrp="1"/>
          </p:cNvSpPr>
          <p:nvPr>
            <p:ph type="ctrTitle"/>
          </p:nvPr>
        </p:nvSpPr>
        <p:spPr>
          <a:xfrm>
            <a:off x="1386865" y="818984"/>
            <a:ext cx="6596245" cy="3268520"/>
          </a:xfrm>
        </p:spPr>
        <p:txBody>
          <a:bodyPr>
            <a:normAutofit/>
          </a:bodyPr>
          <a:lstStyle/>
          <a:p>
            <a:pPr algn="r"/>
            <a:r>
              <a:rPr lang="fr-CA" sz="4400">
                <a:solidFill>
                  <a:srgbClr val="FFFFFF"/>
                </a:solidFill>
              </a:rPr>
              <a:t>Le régime de retraite des employés du gouvernement et des organismes publics (RREGOP)</a:t>
            </a:r>
          </a:p>
        </p:txBody>
      </p:sp>
      <p:sp>
        <p:nvSpPr>
          <p:cNvPr id="18" name="Rectangle 17">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ous-titre 2">
            <a:extLst>
              <a:ext uri="{FF2B5EF4-FFF2-40B4-BE49-F238E27FC236}">
                <a16:creationId xmlns:a16="http://schemas.microsoft.com/office/drawing/2014/main" id="{F7EDBD59-CCBE-1CFA-9A63-958899BA7DA4}"/>
              </a:ext>
            </a:extLst>
          </p:cNvPr>
          <p:cNvSpPr>
            <a:spLocks noGrp="1"/>
          </p:cNvSpPr>
          <p:nvPr>
            <p:ph type="subTitle" idx="1"/>
          </p:nvPr>
        </p:nvSpPr>
        <p:spPr>
          <a:xfrm>
            <a:off x="1931874" y="4797188"/>
            <a:ext cx="6051236" cy="1241828"/>
          </a:xfrm>
        </p:spPr>
        <p:txBody>
          <a:bodyPr>
            <a:normAutofit/>
          </a:bodyPr>
          <a:lstStyle/>
          <a:p>
            <a:pPr algn="r"/>
            <a:r>
              <a:rPr lang="fr-CA" sz="2000">
                <a:solidFill>
                  <a:srgbClr val="FFFFFF"/>
                </a:solidFill>
              </a:rPr>
              <a:t>Syndicat canadien de la fonction publique</a:t>
            </a:r>
          </a:p>
          <a:p>
            <a:pPr algn="r"/>
            <a:endParaRPr lang="fr-CA" sz="2000">
              <a:solidFill>
                <a:srgbClr val="FFFFFF"/>
              </a:solidFill>
            </a:endParaRPr>
          </a:p>
          <a:p>
            <a:pPr algn="r"/>
            <a:r>
              <a:rPr lang="fr-CA" sz="2000">
                <a:solidFill>
                  <a:srgbClr val="FFFFFF"/>
                </a:solidFill>
              </a:rPr>
              <a:t>2022-05-18</a:t>
            </a:r>
          </a:p>
        </p:txBody>
      </p:sp>
      <p:sp>
        <p:nvSpPr>
          <p:cNvPr id="20" name="Rectangle 19">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07918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167F82-7734-DEB8-7672-D3CABB03EEC7}"/>
              </a:ext>
            </a:extLst>
          </p:cNvPr>
          <p:cNvSpPr>
            <a:spLocks noGrp="1"/>
          </p:cNvSpPr>
          <p:nvPr>
            <p:ph type="title"/>
          </p:nvPr>
        </p:nvSpPr>
        <p:spPr/>
        <p:txBody>
          <a:bodyPr/>
          <a:lstStyle/>
          <a:p>
            <a:r>
              <a:rPr lang="fr-FR" dirty="0"/>
              <a:t>Le rachat de service</a:t>
            </a:r>
            <a:endParaRPr lang="fr-CA" dirty="0"/>
          </a:p>
        </p:txBody>
      </p:sp>
      <p:sp>
        <p:nvSpPr>
          <p:cNvPr id="3" name="Espace réservé du contenu 2">
            <a:extLst>
              <a:ext uri="{FF2B5EF4-FFF2-40B4-BE49-F238E27FC236}">
                <a16:creationId xmlns:a16="http://schemas.microsoft.com/office/drawing/2014/main" id="{73FF24ED-0EBF-5BED-DE37-AEF349F5926D}"/>
              </a:ext>
            </a:extLst>
          </p:cNvPr>
          <p:cNvSpPr>
            <a:spLocks noGrp="1"/>
          </p:cNvSpPr>
          <p:nvPr>
            <p:ph idx="1"/>
          </p:nvPr>
        </p:nvSpPr>
        <p:spPr/>
        <p:txBody>
          <a:bodyPr/>
          <a:lstStyle/>
          <a:p>
            <a:r>
              <a:rPr lang="fr-FR" i="1" dirty="0"/>
              <a:t>Comme votre rente de retraite est calculée en fonction, notamment, du nombre d'années de service à votre actif à la date de votre retraite, il est important de vérifier si vous pouvez racheter des périodes de service ou d'absence sans salaire qui ne vous ont pas été reconnues par votre régime de retraite. Depuis l'automne 2019, si vous avez des jours d'absence rachetables, cette information figure dans votre relevé de participation à un régime de retraite du secteur public. Le rachat de ces jours d'absence pourrait faire augmenter le montant de votre rente.</a:t>
            </a:r>
            <a:endParaRPr lang="fr-CA" i="1" dirty="0"/>
          </a:p>
        </p:txBody>
      </p:sp>
      <p:sp>
        <p:nvSpPr>
          <p:cNvPr id="4" name="Espace réservé du numéro de diapositive 3">
            <a:extLst>
              <a:ext uri="{FF2B5EF4-FFF2-40B4-BE49-F238E27FC236}">
                <a16:creationId xmlns:a16="http://schemas.microsoft.com/office/drawing/2014/main" id="{7FBA9278-77E9-EA56-561F-58003CF1FD57}"/>
              </a:ext>
            </a:extLst>
          </p:cNvPr>
          <p:cNvSpPr>
            <a:spLocks noGrp="1"/>
          </p:cNvSpPr>
          <p:nvPr>
            <p:ph type="sldNum" sz="quarter" idx="12"/>
          </p:nvPr>
        </p:nvSpPr>
        <p:spPr/>
        <p:txBody>
          <a:bodyPr/>
          <a:lstStyle/>
          <a:p>
            <a:fld id="{CA07F6E3-587C-466A-9B52-C46DE459DE79}" type="slidenum">
              <a:rPr lang="fr-CA" smtClean="0"/>
              <a:t>10</a:t>
            </a:fld>
            <a:endParaRPr lang="fr-CA"/>
          </a:p>
        </p:txBody>
      </p:sp>
    </p:spTree>
    <p:extLst>
      <p:ext uri="{BB962C8B-B14F-4D97-AF65-F5344CB8AC3E}">
        <p14:creationId xmlns:p14="http://schemas.microsoft.com/office/powerpoint/2010/main" val="1258598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526865-9B72-BDA8-1947-92325FC7B86C}"/>
              </a:ext>
            </a:extLst>
          </p:cNvPr>
          <p:cNvSpPr>
            <a:spLocks noGrp="1"/>
          </p:cNvSpPr>
          <p:nvPr>
            <p:ph type="title"/>
          </p:nvPr>
        </p:nvSpPr>
        <p:spPr/>
        <p:txBody>
          <a:bodyPr/>
          <a:lstStyle/>
          <a:p>
            <a:r>
              <a:rPr lang="fr-FR" dirty="0"/>
              <a:t>Exemple de rachat</a:t>
            </a:r>
            <a:endParaRPr lang="fr-CA" dirty="0"/>
          </a:p>
        </p:txBody>
      </p:sp>
      <p:sp>
        <p:nvSpPr>
          <p:cNvPr id="3" name="Espace réservé du contenu 2">
            <a:extLst>
              <a:ext uri="{FF2B5EF4-FFF2-40B4-BE49-F238E27FC236}">
                <a16:creationId xmlns:a16="http://schemas.microsoft.com/office/drawing/2014/main" id="{1D3CC31C-5880-8D1F-8385-B8A09C0B6030}"/>
              </a:ext>
            </a:extLst>
          </p:cNvPr>
          <p:cNvSpPr>
            <a:spLocks noGrp="1"/>
          </p:cNvSpPr>
          <p:nvPr>
            <p:ph idx="1"/>
          </p:nvPr>
        </p:nvSpPr>
        <p:spPr/>
        <p:txBody>
          <a:bodyPr/>
          <a:lstStyle/>
          <a:p>
            <a:r>
              <a:rPr lang="fr-FR" dirty="0"/>
              <a:t>Jean-Guy occupe un emploi à temps partiel : il travaille trois jours par semaine (le lundi, le mardi et le mercredi). Comme il occupe un emploi chez son employeur seulement pendant ces trois jours, il ne peut pas racheter les deux autres jours (le jeudi et le vendredi) parce qu'ils ne sont pas compris dans son horaire de travail.</a:t>
            </a:r>
          </a:p>
          <a:p>
            <a:endParaRPr lang="fr-FR" dirty="0"/>
          </a:p>
          <a:p>
            <a:r>
              <a:rPr lang="fr-FR" dirty="0"/>
              <a:t>Il faut noter que si Jean-Guy s'absentait sans salaire pendant les jours compris dans son horaire de travail (le lundi, le mardi ou le mercredi), il aurait le droit de racheter ces jours d'absence sans salaire.</a:t>
            </a:r>
            <a:endParaRPr lang="fr-CA" dirty="0"/>
          </a:p>
        </p:txBody>
      </p:sp>
      <p:sp>
        <p:nvSpPr>
          <p:cNvPr id="4" name="Espace réservé du numéro de diapositive 3">
            <a:extLst>
              <a:ext uri="{FF2B5EF4-FFF2-40B4-BE49-F238E27FC236}">
                <a16:creationId xmlns:a16="http://schemas.microsoft.com/office/drawing/2014/main" id="{F8584708-2BEA-DFE1-67AB-7C758308F2AA}"/>
              </a:ext>
            </a:extLst>
          </p:cNvPr>
          <p:cNvSpPr>
            <a:spLocks noGrp="1"/>
          </p:cNvSpPr>
          <p:nvPr>
            <p:ph type="sldNum" sz="quarter" idx="12"/>
          </p:nvPr>
        </p:nvSpPr>
        <p:spPr/>
        <p:txBody>
          <a:bodyPr/>
          <a:lstStyle/>
          <a:p>
            <a:fld id="{CA07F6E3-587C-466A-9B52-C46DE459DE79}" type="slidenum">
              <a:rPr lang="fr-CA" smtClean="0"/>
              <a:t>11</a:t>
            </a:fld>
            <a:endParaRPr lang="fr-CA"/>
          </a:p>
        </p:txBody>
      </p:sp>
    </p:spTree>
    <p:extLst>
      <p:ext uri="{BB962C8B-B14F-4D97-AF65-F5344CB8AC3E}">
        <p14:creationId xmlns:p14="http://schemas.microsoft.com/office/powerpoint/2010/main" val="1452382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C5525B-487E-36B1-CE37-75C04DA60D52}"/>
              </a:ext>
            </a:extLst>
          </p:cNvPr>
          <p:cNvSpPr>
            <a:spLocks noGrp="1"/>
          </p:cNvSpPr>
          <p:nvPr>
            <p:ph type="title"/>
          </p:nvPr>
        </p:nvSpPr>
        <p:spPr/>
        <p:txBody>
          <a:bodyPr/>
          <a:lstStyle/>
          <a:p>
            <a:r>
              <a:rPr lang="fr-FR" dirty="0"/>
              <a:t>La banque de 90 jours</a:t>
            </a:r>
            <a:endParaRPr lang="fr-CA" dirty="0"/>
          </a:p>
        </p:txBody>
      </p:sp>
      <p:sp>
        <p:nvSpPr>
          <p:cNvPr id="3" name="Espace réservé du contenu 2">
            <a:extLst>
              <a:ext uri="{FF2B5EF4-FFF2-40B4-BE49-F238E27FC236}">
                <a16:creationId xmlns:a16="http://schemas.microsoft.com/office/drawing/2014/main" id="{B7F3F1CE-BC6B-2713-2DF7-477D56949652}"/>
              </a:ext>
            </a:extLst>
          </p:cNvPr>
          <p:cNvSpPr>
            <a:spLocks noGrp="1"/>
          </p:cNvSpPr>
          <p:nvPr>
            <p:ph idx="1"/>
          </p:nvPr>
        </p:nvSpPr>
        <p:spPr/>
        <p:txBody>
          <a:bodyPr/>
          <a:lstStyle/>
          <a:p>
            <a:r>
              <a:rPr lang="fr-FR" i="1" dirty="0"/>
              <a:t>En vertu des dispositions de votre régime, jusqu'à 90 jours, appelés banque de 90 jours, peuvent être ajoutés automatiquement et sans frais à vos années de service pour combler gratuitement certaines périodes d'absence. Les jours provenant de cette banque vous sont automatiquement reconnus au moment où Retraite Québec établit votre droit à une rente de retraite.</a:t>
            </a:r>
          </a:p>
          <a:p>
            <a:r>
              <a:rPr lang="fr-FR" i="1" dirty="0"/>
              <a:t>Toute période d'absence sans salaire relative à un congé parental (depuis 2011)</a:t>
            </a:r>
          </a:p>
          <a:p>
            <a:r>
              <a:rPr lang="fr-FR" i="1" dirty="0"/>
              <a:t>Toute période d'absence sans salaire (avant 2011)</a:t>
            </a:r>
            <a:endParaRPr lang="fr-CA" i="1" dirty="0"/>
          </a:p>
        </p:txBody>
      </p:sp>
      <p:sp>
        <p:nvSpPr>
          <p:cNvPr id="4" name="Espace réservé du numéro de diapositive 3">
            <a:extLst>
              <a:ext uri="{FF2B5EF4-FFF2-40B4-BE49-F238E27FC236}">
                <a16:creationId xmlns:a16="http://schemas.microsoft.com/office/drawing/2014/main" id="{928E9363-0D8E-E911-4834-B33918123848}"/>
              </a:ext>
            </a:extLst>
          </p:cNvPr>
          <p:cNvSpPr>
            <a:spLocks noGrp="1"/>
          </p:cNvSpPr>
          <p:nvPr>
            <p:ph type="sldNum" sz="quarter" idx="12"/>
          </p:nvPr>
        </p:nvSpPr>
        <p:spPr/>
        <p:txBody>
          <a:bodyPr/>
          <a:lstStyle/>
          <a:p>
            <a:fld id="{CA07F6E3-587C-466A-9B52-C46DE459DE79}" type="slidenum">
              <a:rPr lang="fr-CA" smtClean="0"/>
              <a:t>12</a:t>
            </a:fld>
            <a:endParaRPr lang="fr-CA"/>
          </a:p>
        </p:txBody>
      </p:sp>
    </p:spTree>
    <p:extLst>
      <p:ext uri="{BB962C8B-B14F-4D97-AF65-F5344CB8AC3E}">
        <p14:creationId xmlns:p14="http://schemas.microsoft.com/office/powerpoint/2010/main" val="4200305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4F7A8E-0678-2EB9-0C6E-F2F55BDFED25}"/>
              </a:ext>
            </a:extLst>
          </p:cNvPr>
          <p:cNvSpPr>
            <a:spLocks noGrp="1"/>
          </p:cNvSpPr>
          <p:nvPr>
            <p:ph type="title"/>
          </p:nvPr>
        </p:nvSpPr>
        <p:spPr/>
        <p:txBody>
          <a:bodyPr/>
          <a:lstStyle/>
          <a:p>
            <a:r>
              <a:rPr lang="fr-FR" dirty="0"/>
              <a:t>Le départ progressif</a:t>
            </a:r>
            <a:endParaRPr lang="fr-CA" dirty="0"/>
          </a:p>
        </p:txBody>
      </p:sp>
      <p:sp>
        <p:nvSpPr>
          <p:cNvPr id="3" name="Espace réservé du contenu 2">
            <a:extLst>
              <a:ext uri="{FF2B5EF4-FFF2-40B4-BE49-F238E27FC236}">
                <a16:creationId xmlns:a16="http://schemas.microsoft.com/office/drawing/2014/main" id="{2EBAD4DC-CB07-93E5-5F41-3607A794A761}"/>
              </a:ext>
            </a:extLst>
          </p:cNvPr>
          <p:cNvSpPr>
            <a:spLocks noGrp="1"/>
          </p:cNvSpPr>
          <p:nvPr>
            <p:ph idx="1"/>
          </p:nvPr>
        </p:nvSpPr>
        <p:spPr/>
        <p:txBody>
          <a:bodyPr>
            <a:normAutofit/>
          </a:bodyPr>
          <a:lstStyle/>
          <a:p>
            <a:r>
              <a:rPr lang="fr-FR" i="1" dirty="0"/>
              <a:t>Si vos conditions de travail le prévoient, vous pouvez demander à votre employeur de conclure avec vous ce qu'on appelle une entente de départ progressif. Cette entente vous permet de diminuer votre horaire de travail pendant une période d'au moins 12 mois et d'au plus 60 mois. Vous devez cependant prendre votre retraite à la fin de cette période. Il faut noter que pendant la durée de l'entente, votre nouvel horaire de travail ne doit pas être inférieur à 40 % du temps d'un emploi équivalent à temps plein. Pour être admissible à cette mesure, vous devez au préalable travailler à temps plein ou à temps partiel et occuper un emploi régulier.</a:t>
            </a:r>
            <a:endParaRPr lang="fr-CA" i="1" dirty="0"/>
          </a:p>
        </p:txBody>
      </p:sp>
      <p:sp>
        <p:nvSpPr>
          <p:cNvPr id="4" name="Espace réservé du numéro de diapositive 3">
            <a:extLst>
              <a:ext uri="{FF2B5EF4-FFF2-40B4-BE49-F238E27FC236}">
                <a16:creationId xmlns:a16="http://schemas.microsoft.com/office/drawing/2014/main" id="{E426F368-F460-26C1-E8D2-01A950021F40}"/>
              </a:ext>
            </a:extLst>
          </p:cNvPr>
          <p:cNvSpPr>
            <a:spLocks noGrp="1"/>
          </p:cNvSpPr>
          <p:nvPr>
            <p:ph type="sldNum" sz="quarter" idx="12"/>
          </p:nvPr>
        </p:nvSpPr>
        <p:spPr/>
        <p:txBody>
          <a:bodyPr/>
          <a:lstStyle/>
          <a:p>
            <a:fld id="{CA07F6E3-587C-466A-9B52-C46DE459DE79}" type="slidenum">
              <a:rPr lang="fr-CA" smtClean="0"/>
              <a:t>13</a:t>
            </a:fld>
            <a:endParaRPr lang="fr-CA"/>
          </a:p>
        </p:txBody>
      </p:sp>
    </p:spTree>
    <p:extLst>
      <p:ext uri="{BB962C8B-B14F-4D97-AF65-F5344CB8AC3E}">
        <p14:creationId xmlns:p14="http://schemas.microsoft.com/office/powerpoint/2010/main" val="3886765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5B6EF9-660B-600A-43F1-EED714FD5174}"/>
              </a:ext>
            </a:extLst>
          </p:cNvPr>
          <p:cNvSpPr>
            <a:spLocks noGrp="1"/>
          </p:cNvSpPr>
          <p:nvPr>
            <p:ph type="title"/>
          </p:nvPr>
        </p:nvSpPr>
        <p:spPr/>
        <p:txBody>
          <a:bodyPr>
            <a:normAutofit/>
          </a:bodyPr>
          <a:lstStyle/>
          <a:p>
            <a:r>
              <a:rPr lang="fr-CA" dirty="0"/>
              <a:t>La retraite : </a:t>
            </a:r>
            <a:r>
              <a:rPr lang="fr-FR" dirty="0"/>
              <a:t>la rente immédiate sans réduction</a:t>
            </a:r>
            <a:endParaRPr lang="fr-CA" dirty="0"/>
          </a:p>
        </p:txBody>
      </p:sp>
      <p:sp>
        <p:nvSpPr>
          <p:cNvPr id="3" name="Espace réservé du contenu 2">
            <a:extLst>
              <a:ext uri="{FF2B5EF4-FFF2-40B4-BE49-F238E27FC236}">
                <a16:creationId xmlns:a16="http://schemas.microsoft.com/office/drawing/2014/main" id="{F115E0AC-5AFF-CF11-882B-B16F756CA4DE}"/>
              </a:ext>
            </a:extLst>
          </p:cNvPr>
          <p:cNvSpPr>
            <a:spLocks noGrp="1"/>
          </p:cNvSpPr>
          <p:nvPr>
            <p:ph idx="1"/>
          </p:nvPr>
        </p:nvSpPr>
        <p:spPr/>
        <p:txBody>
          <a:bodyPr>
            <a:normAutofit/>
          </a:bodyPr>
          <a:lstStyle/>
          <a:p>
            <a:r>
              <a:rPr lang="fr-FR" i="1" dirty="0"/>
              <a:t>De façon générale, dans le respect des règles fiscales, vous serez admissible à une rente immédiate sans réduction lorsque vous cesserez de participer à votre régime de retraite, pourvu que vous remplissiez une des 3 conditions d'admissibilité suivantes :</a:t>
            </a:r>
          </a:p>
          <a:p>
            <a:pPr lvl="1"/>
            <a:r>
              <a:rPr lang="fr-FR" i="1" dirty="0"/>
              <a:t>Avoir au moins 61 ans.</a:t>
            </a:r>
          </a:p>
          <a:p>
            <a:pPr lvl="1"/>
            <a:r>
              <a:rPr lang="fr-FR" i="1" dirty="0"/>
              <a:t>Compter au moins 35 années de service pour l'admissibilité.</a:t>
            </a:r>
          </a:p>
          <a:p>
            <a:pPr lvl="1"/>
            <a:r>
              <a:rPr lang="fr-FR" i="1" dirty="0"/>
              <a:t>Avoir au moins 60 ans et avoir atteint le facteur d'admissibilité 90 (âge + années de service pour l'admissibilité).</a:t>
            </a:r>
            <a:endParaRPr lang="fr-CA" i="1" dirty="0"/>
          </a:p>
        </p:txBody>
      </p:sp>
      <p:sp>
        <p:nvSpPr>
          <p:cNvPr id="4" name="Espace réservé du numéro de diapositive 3">
            <a:extLst>
              <a:ext uri="{FF2B5EF4-FFF2-40B4-BE49-F238E27FC236}">
                <a16:creationId xmlns:a16="http://schemas.microsoft.com/office/drawing/2014/main" id="{EC2629C4-F59E-FF4E-A1F2-AFCD0039EEC2}"/>
              </a:ext>
            </a:extLst>
          </p:cNvPr>
          <p:cNvSpPr>
            <a:spLocks noGrp="1"/>
          </p:cNvSpPr>
          <p:nvPr>
            <p:ph type="sldNum" sz="quarter" idx="12"/>
          </p:nvPr>
        </p:nvSpPr>
        <p:spPr/>
        <p:txBody>
          <a:bodyPr/>
          <a:lstStyle/>
          <a:p>
            <a:fld id="{CA07F6E3-587C-466A-9B52-C46DE459DE79}" type="slidenum">
              <a:rPr lang="fr-CA" smtClean="0"/>
              <a:t>14</a:t>
            </a:fld>
            <a:endParaRPr lang="fr-CA"/>
          </a:p>
        </p:txBody>
      </p:sp>
    </p:spTree>
    <p:extLst>
      <p:ext uri="{BB962C8B-B14F-4D97-AF65-F5344CB8AC3E}">
        <p14:creationId xmlns:p14="http://schemas.microsoft.com/office/powerpoint/2010/main" val="3724615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E55468-5CDB-03AC-0AC6-3A0778E9BB00}"/>
              </a:ext>
            </a:extLst>
          </p:cNvPr>
          <p:cNvSpPr>
            <a:spLocks noGrp="1"/>
          </p:cNvSpPr>
          <p:nvPr>
            <p:ph type="title"/>
          </p:nvPr>
        </p:nvSpPr>
        <p:spPr>
          <a:xfrm>
            <a:off x="838200" y="1176598"/>
            <a:ext cx="10515600" cy="1325563"/>
          </a:xfrm>
        </p:spPr>
        <p:txBody>
          <a:bodyPr>
            <a:noAutofit/>
          </a:bodyPr>
          <a:lstStyle/>
          <a:p>
            <a:r>
              <a:rPr lang="fr-FR" sz="3600" dirty="0"/>
              <a:t>Exemple – rente de base</a:t>
            </a:r>
            <a:br>
              <a:rPr lang="fr-FR" sz="2000" dirty="0"/>
            </a:br>
            <a:br>
              <a:rPr lang="fr-FR" sz="2000" dirty="0"/>
            </a:br>
            <a:r>
              <a:rPr lang="fr-FR" sz="2000" i="1" dirty="0"/>
              <a:t>Jeanne prend sa retraite à 61 ans. Elle compte 25 années de service reconnues à la fois pour l'admissibilité à une rente et pour le calcul de celle-ci. Le salaire admissible moyen des 5 années de service pendant lesquelles son salaire a été le plus élevé est de 36 000 $.</a:t>
            </a:r>
            <a:br>
              <a:rPr lang="fr-FR" sz="2000" i="1" dirty="0"/>
            </a:br>
            <a:br>
              <a:rPr lang="fr-FR" sz="2000" i="1" dirty="0"/>
            </a:br>
            <a:r>
              <a:rPr lang="fr-FR" sz="2000" i="1" dirty="0"/>
              <a:t>Comme elle remplit la condition d'avoir au moins 61 ans, elle est admissible à une rente immédiate sans réduction. Elle est établie de la façon suivante :</a:t>
            </a:r>
            <a:endParaRPr lang="fr-CA" sz="2000" i="1" dirty="0"/>
          </a:p>
        </p:txBody>
      </p:sp>
      <p:graphicFrame>
        <p:nvGraphicFramePr>
          <p:cNvPr id="5" name="Espace réservé du contenu 4">
            <a:extLst>
              <a:ext uri="{FF2B5EF4-FFF2-40B4-BE49-F238E27FC236}">
                <a16:creationId xmlns:a16="http://schemas.microsoft.com/office/drawing/2014/main" id="{18E4B68E-1849-FDE6-B80C-AC3007CD3833}"/>
              </a:ext>
            </a:extLst>
          </p:cNvPr>
          <p:cNvGraphicFramePr>
            <a:graphicFrameLocks noGrp="1"/>
          </p:cNvGraphicFramePr>
          <p:nvPr>
            <p:ph idx="1"/>
            <p:extLst>
              <p:ext uri="{D42A27DB-BD31-4B8C-83A1-F6EECF244321}">
                <p14:modId xmlns:p14="http://schemas.microsoft.com/office/powerpoint/2010/main" val="2278845979"/>
              </p:ext>
            </p:extLst>
          </p:nvPr>
        </p:nvGraphicFramePr>
        <p:xfrm>
          <a:off x="1692727" y="3745626"/>
          <a:ext cx="8806543" cy="1935776"/>
        </p:xfrm>
        <a:graphic>
          <a:graphicData uri="http://schemas.openxmlformats.org/drawingml/2006/table">
            <a:tbl>
              <a:tblPr/>
              <a:tblGrid>
                <a:gridCol w="7374434">
                  <a:extLst>
                    <a:ext uri="{9D8B030D-6E8A-4147-A177-3AD203B41FA5}">
                      <a16:colId xmlns:a16="http://schemas.microsoft.com/office/drawing/2014/main" val="1640771456"/>
                    </a:ext>
                  </a:extLst>
                </a:gridCol>
                <a:gridCol w="1432109">
                  <a:extLst>
                    <a:ext uri="{9D8B030D-6E8A-4147-A177-3AD203B41FA5}">
                      <a16:colId xmlns:a16="http://schemas.microsoft.com/office/drawing/2014/main" val="814642361"/>
                    </a:ext>
                  </a:extLst>
                </a:gridCol>
              </a:tblGrid>
              <a:tr h="483944">
                <a:tc>
                  <a:txBody>
                    <a:bodyPr/>
                    <a:lstStyle/>
                    <a:p>
                      <a:pPr fontAlgn="t"/>
                      <a:r>
                        <a:rPr lang="fr-FR" i="1" dirty="0">
                          <a:solidFill>
                            <a:srgbClr val="000000"/>
                          </a:solidFill>
                          <a:effectLst/>
                        </a:rPr>
                        <a:t>Années de service reconnues pour le calcul de la rente</a:t>
                      </a:r>
                    </a:p>
                  </a:txBody>
                  <a:tcPr marL="60960" marR="60960" marT="60960" marB="60960">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a:noFill/>
                    </a:lnT>
                    <a:lnB w="7620" cap="flat" cmpd="sng" algn="ctr">
                      <a:solidFill>
                        <a:srgbClr val="FFFFFF"/>
                      </a:solidFill>
                      <a:prstDash val="solid"/>
                      <a:round/>
                      <a:headEnd type="none" w="med" len="med"/>
                      <a:tailEnd type="none" w="med" len="med"/>
                    </a:lnB>
                    <a:solidFill>
                      <a:srgbClr val="E8F1DF"/>
                    </a:solidFill>
                  </a:tcPr>
                </a:tc>
                <a:tc>
                  <a:txBody>
                    <a:bodyPr/>
                    <a:lstStyle/>
                    <a:p>
                      <a:pPr algn="r" fontAlgn="t"/>
                      <a:r>
                        <a:rPr lang="fr-CA" i="1" dirty="0">
                          <a:solidFill>
                            <a:schemeClr val="tx1"/>
                          </a:solidFill>
                          <a:effectLst/>
                        </a:rPr>
                        <a:t>25</a:t>
                      </a:r>
                    </a:p>
                  </a:txBody>
                  <a:tcPr marL="60960" marR="60960" marT="60960" marB="60960">
                    <a:lnL w="7620" cap="flat" cmpd="sng" algn="ctr">
                      <a:solidFill>
                        <a:srgbClr val="FFFFFF"/>
                      </a:solidFill>
                      <a:prstDash val="solid"/>
                      <a:round/>
                      <a:headEnd type="none" w="med" len="med"/>
                      <a:tailEnd type="none" w="med" len="med"/>
                    </a:lnL>
                    <a:lnR>
                      <a:noFill/>
                    </a:lnR>
                    <a:lnT>
                      <a:noFill/>
                    </a:lnT>
                    <a:lnB w="7620" cap="flat" cmpd="sng" algn="ctr">
                      <a:solidFill>
                        <a:srgbClr val="FFFFFF"/>
                      </a:solidFill>
                      <a:prstDash val="solid"/>
                      <a:round/>
                      <a:headEnd type="none" w="med" len="med"/>
                      <a:tailEnd type="none" w="med" len="med"/>
                    </a:lnB>
                    <a:solidFill>
                      <a:srgbClr val="E8F1DF"/>
                    </a:solidFill>
                  </a:tcPr>
                </a:tc>
                <a:extLst>
                  <a:ext uri="{0D108BD9-81ED-4DB2-BD59-A6C34878D82A}">
                    <a16:rowId xmlns:a16="http://schemas.microsoft.com/office/drawing/2014/main" val="2717078869"/>
                  </a:ext>
                </a:extLst>
              </a:tr>
              <a:tr h="483944">
                <a:tc>
                  <a:txBody>
                    <a:bodyPr/>
                    <a:lstStyle/>
                    <a:p>
                      <a:pPr fontAlgn="t"/>
                      <a:r>
                        <a:rPr lang="fr-FR" i="1" dirty="0">
                          <a:solidFill>
                            <a:srgbClr val="000000"/>
                          </a:solidFill>
                          <a:effectLst/>
                        </a:rPr>
                        <a:t>Taux d'accumulation de la rente</a:t>
                      </a:r>
                    </a:p>
                  </a:txBody>
                  <a:tcPr marL="60960" marR="60960" marT="60960" marB="60960">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8F1DF"/>
                    </a:solidFill>
                  </a:tcPr>
                </a:tc>
                <a:tc>
                  <a:txBody>
                    <a:bodyPr/>
                    <a:lstStyle/>
                    <a:p>
                      <a:pPr algn="r" fontAlgn="t"/>
                      <a:r>
                        <a:rPr lang="fr-CA" i="1" dirty="0">
                          <a:solidFill>
                            <a:schemeClr val="tx1"/>
                          </a:solidFill>
                          <a:effectLst/>
                        </a:rPr>
                        <a:t>×2 %</a:t>
                      </a:r>
                    </a:p>
                  </a:txBody>
                  <a:tcPr marL="60960" marR="60960" marT="60960" marB="60960">
                    <a:lnL w="7620" cap="flat" cmpd="sng" algn="ctr">
                      <a:solidFill>
                        <a:srgbClr val="FFFFFF"/>
                      </a:solidFill>
                      <a:prstDash val="solid"/>
                      <a:round/>
                      <a:headEnd type="none" w="med" len="med"/>
                      <a:tailEnd type="none" w="med" len="med"/>
                    </a:lnL>
                    <a:lnR>
                      <a:noFill/>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8F1DF"/>
                    </a:solidFill>
                  </a:tcPr>
                </a:tc>
                <a:extLst>
                  <a:ext uri="{0D108BD9-81ED-4DB2-BD59-A6C34878D82A}">
                    <a16:rowId xmlns:a16="http://schemas.microsoft.com/office/drawing/2014/main" val="3845052398"/>
                  </a:ext>
                </a:extLst>
              </a:tr>
              <a:tr h="483944">
                <a:tc>
                  <a:txBody>
                    <a:bodyPr/>
                    <a:lstStyle/>
                    <a:p>
                      <a:pPr fontAlgn="t"/>
                      <a:r>
                        <a:rPr lang="fr-FR" i="1" dirty="0">
                          <a:solidFill>
                            <a:srgbClr val="000000"/>
                          </a:solidFill>
                          <a:effectLst/>
                        </a:rPr>
                        <a:t>Salaire admissible moyen des 5 années de service les mieux rémunérées</a:t>
                      </a:r>
                    </a:p>
                  </a:txBody>
                  <a:tcPr marL="60960" marR="60960" marT="60960" marB="60960">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8F1DF"/>
                    </a:solidFill>
                  </a:tcPr>
                </a:tc>
                <a:tc>
                  <a:txBody>
                    <a:bodyPr/>
                    <a:lstStyle/>
                    <a:p>
                      <a:pPr algn="r" fontAlgn="t"/>
                      <a:r>
                        <a:rPr lang="fr-CA" i="1" dirty="0">
                          <a:solidFill>
                            <a:schemeClr val="tx1"/>
                          </a:solidFill>
                          <a:effectLst/>
                        </a:rPr>
                        <a:t>×36 000 $</a:t>
                      </a:r>
                    </a:p>
                  </a:txBody>
                  <a:tcPr marL="60960" marR="60960" marT="60960" marB="60960">
                    <a:lnL w="7620" cap="flat" cmpd="sng" algn="ctr">
                      <a:solidFill>
                        <a:srgbClr val="FFFFFF"/>
                      </a:solidFill>
                      <a:prstDash val="solid"/>
                      <a:round/>
                      <a:headEnd type="none" w="med" len="med"/>
                      <a:tailEnd type="none" w="med" len="med"/>
                    </a:lnL>
                    <a:lnR>
                      <a:noFill/>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8F1DF"/>
                    </a:solidFill>
                  </a:tcPr>
                </a:tc>
                <a:extLst>
                  <a:ext uri="{0D108BD9-81ED-4DB2-BD59-A6C34878D82A}">
                    <a16:rowId xmlns:a16="http://schemas.microsoft.com/office/drawing/2014/main" val="2771434337"/>
                  </a:ext>
                </a:extLst>
              </a:tr>
              <a:tr h="483944">
                <a:tc>
                  <a:txBody>
                    <a:bodyPr/>
                    <a:lstStyle/>
                    <a:p>
                      <a:pPr fontAlgn="t"/>
                      <a:r>
                        <a:rPr lang="fr-CA" i="1" dirty="0">
                          <a:solidFill>
                            <a:srgbClr val="000000"/>
                          </a:solidFill>
                          <a:effectLst/>
                          <a:highlight>
                            <a:srgbClr val="FFFF00"/>
                          </a:highlight>
                        </a:rPr>
                        <a:t>Rente de base</a:t>
                      </a:r>
                    </a:p>
                  </a:txBody>
                  <a:tcPr marL="60960" marR="60960" marT="60960" marB="60960">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8F1DF"/>
                    </a:solidFill>
                  </a:tcPr>
                </a:tc>
                <a:tc>
                  <a:txBody>
                    <a:bodyPr/>
                    <a:lstStyle/>
                    <a:p>
                      <a:pPr algn="r" fontAlgn="t"/>
                      <a:r>
                        <a:rPr lang="fr-CA" i="1" dirty="0">
                          <a:solidFill>
                            <a:schemeClr val="tx1"/>
                          </a:solidFill>
                          <a:effectLst/>
                          <a:highlight>
                            <a:srgbClr val="FFFF00"/>
                          </a:highlight>
                        </a:rPr>
                        <a:t>=18 000 $</a:t>
                      </a:r>
                    </a:p>
                  </a:txBody>
                  <a:tcPr marL="60960" marR="60960" marT="60960" marB="60960">
                    <a:lnL w="7620" cap="flat" cmpd="sng" algn="ctr">
                      <a:solidFill>
                        <a:srgbClr val="FFFFFF"/>
                      </a:solidFill>
                      <a:prstDash val="solid"/>
                      <a:round/>
                      <a:headEnd type="none" w="med" len="med"/>
                      <a:tailEnd type="none" w="med" len="med"/>
                    </a:lnL>
                    <a:lnR>
                      <a:noFill/>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8F1DF"/>
                    </a:solidFill>
                  </a:tcPr>
                </a:tc>
                <a:extLst>
                  <a:ext uri="{0D108BD9-81ED-4DB2-BD59-A6C34878D82A}">
                    <a16:rowId xmlns:a16="http://schemas.microsoft.com/office/drawing/2014/main" val="2705446150"/>
                  </a:ext>
                </a:extLst>
              </a:tr>
            </a:tbl>
          </a:graphicData>
        </a:graphic>
      </p:graphicFrame>
      <p:sp>
        <p:nvSpPr>
          <p:cNvPr id="4" name="Espace réservé du numéro de diapositive 3">
            <a:extLst>
              <a:ext uri="{FF2B5EF4-FFF2-40B4-BE49-F238E27FC236}">
                <a16:creationId xmlns:a16="http://schemas.microsoft.com/office/drawing/2014/main" id="{8FF7F041-DDCF-E1B7-70E6-C53A68B6673E}"/>
              </a:ext>
            </a:extLst>
          </p:cNvPr>
          <p:cNvSpPr>
            <a:spLocks noGrp="1"/>
          </p:cNvSpPr>
          <p:nvPr>
            <p:ph type="sldNum" sz="quarter" idx="12"/>
          </p:nvPr>
        </p:nvSpPr>
        <p:spPr/>
        <p:txBody>
          <a:bodyPr/>
          <a:lstStyle/>
          <a:p>
            <a:fld id="{CA07F6E3-587C-466A-9B52-C46DE459DE79}" type="slidenum">
              <a:rPr lang="fr-CA" smtClean="0"/>
              <a:t>15</a:t>
            </a:fld>
            <a:endParaRPr lang="fr-CA"/>
          </a:p>
        </p:txBody>
      </p:sp>
    </p:spTree>
    <p:extLst>
      <p:ext uri="{BB962C8B-B14F-4D97-AF65-F5344CB8AC3E}">
        <p14:creationId xmlns:p14="http://schemas.microsoft.com/office/powerpoint/2010/main" val="30355775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C76835-818B-E5B0-60B4-A44CC8575BEA}"/>
              </a:ext>
            </a:extLst>
          </p:cNvPr>
          <p:cNvSpPr>
            <a:spLocks noGrp="1"/>
          </p:cNvSpPr>
          <p:nvPr>
            <p:ph type="title"/>
          </p:nvPr>
        </p:nvSpPr>
        <p:spPr/>
        <p:txBody>
          <a:bodyPr/>
          <a:lstStyle/>
          <a:p>
            <a:r>
              <a:rPr lang="fr-CA" dirty="0"/>
              <a:t>Le calcul de la rente</a:t>
            </a:r>
          </a:p>
        </p:txBody>
      </p:sp>
      <p:sp>
        <p:nvSpPr>
          <p:cNvPr id="3" name="Espace réservé du contenu 2">
            <a:extLst>
              <a:ext uri="{FF2B5EF4-FFF2-40B4-BE49-F238E27FC236}">
                <a16:creationId xmlns:a16="http://schemas.microsoft.com/office/drawing/2014/main" id="{192DD384-67E1-4305-3681-3964AB43912A}"/>
              </a:ext>
            </a:extLst>
          </p:cNvPr>
          <p:cNvSpPr>
            <a:spLocks noGrp="1"/>
          </p:cNvSpPr>
          <p:nvPr>
            <p:ph idx="1"/>
          </p:nvPr>
        </p:nvSpPr>
        <p:spPr>
          <a:xfrm>
            <a:off x="0" y="3429000"/>
            <a:ext cx="12714515" cy="525689"/>
          </a:xfrm>
        </p:spPr>
        <p:txBody>
          <a:bodyPr>
            <a:normAutofit/>
          </a:bodyPr>
          <a:lstStyle/>
          <a:p>
            <a:pPr marL="0" indent="0">
              <a:buNone/>
            </a:pPr>
            <a:r>
              <a:rPr lang="fr-FR" i="1" dirty="0"/>
              <a:t>Années de service </a:t>
            </a:r>
            <a:r>
              <a:rPr lang="fr-FR" i="1" dirty="0" err="1"/>
              <a:t>reconnues×Taux</a:t>
            </a:r>
            <a:r>
              <a:rPr lang="fr-FR" i="1" dirty="0"/>
              <a:t> d'accumulation de la rente (2 %)× SAM5 =Rente</a:t>
            </a:r>
          </a:p>
          <a:p>
            <a:endParaRPr lang="fr-CA" dirty="0"/>
          </a:p>
        </p:txBody>
      </p:sp>
      <p:sp>
        <p:nvSpPr>
          <p:cNvPr id="4" name="Espace réservé du numéro de diapositive 3">
            <a:extLst>
              <a:ext uri="{FF2B5EF4-FFF2-40B4-BE49-F238E27FC236}">
                <a16:creationId xmlns:a16="http://schemas.microsoft.com/office/drawing/2014/main" id="{31E4C92B-75AF-14CC-B4CA-56DB38CB3326}"/>
              </a:ext>
            </a:extLst>
          </p:cNvPr>
          <p:cNvSpPr>
            <a:spLocks noGrp="1"/>
          </p:cNvSpPr>
          <p:nvPr>
            <p:ph type="sldNum" sz="quarter" idx="12"/>
          </p:nvPr>
        </p:nvSpPr>
        <p:spPr/>
        <p:txBody>
          <a:bodyPr/>
          <a:lstStyle/>
          <a:p>
            <a:fld id="{CA07F6E3-587C-466A-9B52-C46DE459DE79}" type="slidenum">
              <a:rPr lang="fr-CA" smtClean="0"/>
              <a:t>16</a:t>
            </a:fld>
            <a:endParaRPr lang="fr-CA"/>
          </a:p>
        </p:txBody>
      </p:sp>
    </p:spTree>
    <p:extLst>
      <p:ext uri="{BB962C8B-B14F-4D97-AF65-F5344CB8AC3E}">
        <p14:creationId xmlns:p14="http://schemas.microsoft.com/office/powerpoint/2010/main" val="2974391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2FD498-E915-7B2B-43CB-F2DA0FE23106}"/>
              </a:ext>
            </a:extLst>
          </p:cNvPr>
          <p:cNvSpPr>
            <a:spLocks noGrp="1"/>
          </p:cNvSpPr>
          <p:nvPr>
            <p:ph type="title"/>
          </p:nvPr>
        </p:nvSpPr>
        <p:spPr/>
        <p:txBody>
          <a:bodyPr/>
          <a:lstStyle/>
          <a:p>
            <a:r>
              <a:rPr lang="fr-FR" dirty="0"/>
              <a:t>La rente immédiate avec réduction</a:t>
            </a:r>
            <a:br>
              <a:rPr lang="fr-FR" dirty="0"/>
            </a:br>
            <a:endParaRPr lang="fr-CA" dirty="0"/>
          </a:p>
        </p:txBody>
      </p:sp>
      <p:sp>
        <p:nvSpPr>
          <p:cNvPr id="3" name="Espace réservé du contenu 2">
            <a:extLst>
              <a:ext uri="{FF2B5EF4-FFF2-40B4-BE49-F238E27FC236}">
                <a16:creationId xmlns:a16="http://schemas.microsoft.com/office/drawing/2014/main" id="{3CD9D094-7659-1986-8A40-6C2E96644784}"/>
              </a:ext>
            </a:extLst>
          </p:cNvPr>
          <p:cNvSpPr>
            <a:spLocks noGrp="1"/>
          </p:cNvSpPr>
          <p:nvPr>
            <p:ph idx="1"/>
          </p:nvPr>
        </p:nvSpPr>
        <p:spPr/>
        <p:txBody>
          <a:bodyPr/>
          <a:lstStyle/>
          <a:p>
            <a:r>
              <a:rPr lang="fr-FR" i="1" dirty="0"/>
              <a:t>Si vous ne remplissez aucune des 3 conditions d'admissibilité à la rente immédiate sans réduction lorsque vous prenez votre retraite, mais que vous avez au moins 55 ans, vous êtes admissible à une rente immédiate avec réduction. Cela signifie qu'une réduction de 0,5 % par mois d'anticipation (6 % par année) doit être appliquée de façon permanente au montant de votre rente de base. Cette réduction doit être appliquée à votre rente parce que vous allez la recevoir plus longtemps que si vous aviez attendu de remplir une des conditions d'admissibilité à une rente immédiate sans réduction.</a:t>
            </a:r>
            <a:endParaRPr lang="fr-CA" i="1" dirty="0"/>
          </a:p>
        </p:txBody>
      </p:sp>
      <p:sp>
        <p:nvSpPr>
          <p:cNvPr id="4" name="Espace réservé du numéro de diapositive 3">
            <a:extLst>
              <a:ext uri="{FF2B5EF4-FFF2-40B4-BE49-F238E27FC236}">
                <a16:creationId xmlns:a16="http://schemas.microsoft.com/office/drawing/2014/main" id="{8AB501F4-E496-37BB-2703-71B37261B943}"/>
              </a:ext>
            </a:extLst>
          </p:cNvPr>
          <p:cNvSpPr>
            <a:spLocks noGrp="1"/>
          </p:cNvSpPr>
          <p:nvPr>
            <p:ph type="sldNum" sz="quarter" idx="12"/>
          </p:nvPr>
        </p:nvSpPr>
        <p:spPr/>
        <p:txBody>
          <a:bodyPr/>
          <a:lstStyle/>
          <a:p>
            <a:fld id="{CA07F6E3-587C-466A-9B52-C46DE459DE79}" type="slidenum">
              <a:rPr lang="fr-CA" smtClean="0"/>
              <a:t>17</a:t>
            </a:fld>
            <a:endParaRPr lang="fr-CA"/>
          </a:p>
        </p:txBody>
      </p:sp>
    </p:spTree>
    <p:extLst>
      <p:ext uri="{BB962C8B-B14F-4D97-AF65-F5344CB8AC3E}">
        <p14:creationId xmlns:p14="http://schemas.microsoft.com/office/powerpoint/2010/main" val="3574942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1565CF-4B63-A62E-7FB2-98484F9DDE7E}"/>
              </a:ext>
            </a:extLst>
          </p:cNvPr>
          <p:cNvSpPr>
            <a:spLocks noGrp="1"/>
          </p:cNvSpPr>
          <p:nvPr>
            <p:ph type="title"/>
          </p:nvPr>
        </p:nvSpPr>
        <p:spPr/>
        <p:txBody>
          <a:bodyPr/>
          <a:lstStyle/>
          <a:p>
            <a:r>
              <a:rPr lang="fr-FR" dirty="0"/>
              <a:t>La fin d'emploi avant l'admissibilité à une rente immédiate</a:t>
            </a:r>
            <a:endParaRPr lang="fr-CA" dirty="0"/>
          </a:p>
        </p:txBody>
      </p:sp>
      <p:sp>
        <p:nvSpPr>
          <p:cNvPr id="3" name="Espace réservé du contenu 2">
            <a:extLst>
              <a:ext uri="{FF2B5EF4-FFF2-40B4-BE49-F238E27FC236}">
                <a16:creationId xmlns:a16="http://schemas.microsoft.com/office/drawing/2014/main" id="{52804F43-5E15-6D38-32F4-21C19E458166}"/>
              </a:ext>
            </a:extLst>
          </p:cNvPr>
          <p:cNvSpPr>
            <a:spLocks noGrp="1"/>
          </p:cNvSpPr>
          <p:nvPr>
            <p:ph idx="1"/>
          </p:nvPr>
        </p:nvSpPr>
        <p:spPr/>
        <p:txBody>
          <a:bodyPr/>
          <a:lstStyle/>
          <a:p>
            <a:r>
              <a:rPr lang="fr-FR" i="1" dirty="0"/>
              <a:t>Si vous quittez votre emploi avant d'être admissible à une rente immédiate, vous pouvez obtenir un remboursement de vos cotisations, recevoir une rente différée avec ou sans réduction ou encore demander le transfert de la valeur des droits accumulés dans votre régime de retraite dans un compte de retraite immobilisé (CRI) ou un fonds de revenu viager (FRV).</a:t>
            </a:r>
            <a:endParaRPr lang="fr-CA" i="1" dirty="0"/>
          </a:p>
        </p:txBody>
      </p:sp>
      <p:sp>
        <p:nvSpPr>
          <p:cNvPr id="4" name="Espace réservé du numéro de diapositive 3">
            <a:extLst>
              <a:ext uri="{FF2B5EF4-FFF2-40B4-BE49-F238E27FC236}">
                <a16:creationId xmlns:a16="http://schemas.microsoft.com/office/drawing/2014/main" id="{9E6D17E5-8D0C-5764-5479-23D2F4ABA9C3}"/>
              </a:ext>
            </a:extLst>
          </p:cNvPr>
          <p:cNvSpPr>
            <a:spLocks noGrp="1"/>
          </p:cNvSpPr>
          <p:nvPr>
            <p:ph type="sldNum" sz="quarter" idx="12"/>
          </p:nvPr>
        </p:nvSpPr>
        <p:spPr/>
        <p:txBody>
          <a:bodyPr/>
          <a:lstStyle/>
          <a:p>
            <a:fld id="{CA07F6E3-587C-466A-9B52-C46DE459DE79}" type="slidenum">
              <a:rPr lang="fr-CA" smtClean="0"/>
              <a:t>18</a:t>
            </a:fld>
            <a:endParaRPr lang="fr-CA"/>
          </a:p>
        </p:txBody>
      </p:sp>
    </p:spTree>
    <p:extLst>
      <p:ext uri="{BB962C8B-B14F-4D97-AF65-F5344CB8AC3E}">
        <p14:creationId xmlns:p14="http://schemas.microsoft.com/office/powerpoint/2010/main" val="10364490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CFF3FC-08AE-2608-9D7D-1C5D07B88284}"/>
              </a:ext>
            </a:extLst>
          </p:cNvPr>
          <p:cNvSpPr>
            <a:spLocks noGrp="1"/>
          </p:cNvSpPr>
          <p:nvPr>
            <p:ph type="title"/>
          </p:nvPr>
        </p:nvSpPr>
        <p:spPr/>
        <p:txBody>
          <a:bodyPr/>
          <a:lstStyle/>
          <a:p>
            <a:r>
              <a:rPr lang="fr-FR" dirty="0"/>
              <a:t>La fin d'emploi avant l'admissibilité à une rente immédiate (2)</a:t>
            </a:r>
            <a:endParaRPr lang="fr-CA" dirty="0"/>
          </a:p>
        </p:txBody>
      </p:sp>
      <p:sp>
        <p:nvSpPr>
          <p:cNvPr id="3" name="Espace réservé du contenu 2">
            <a:extLst>
              <a:ext uri="{FF2B5EF4-FFF2-40B4-BE49-F238E27FC236}">
                <a16:creationId xmlns:a16="http://schemas.microsoft.com/office/drawing/2014/main" id="{52BB3C0C-C90A-B3B5-6696-D110D56CF987}"/>
              </a:ext>
            </a:extLst>
          </p:cNvPr>
          <p:cNvSpPr>
            <a:spLocks noGrp="1"/>
          </p:cNvSpPr>
          <p:nvPr>
            <p:ph idx="1"/>
          </p:nvPr>
        </p:nvSpPr>
        <p:spPr/>
        <p:txBody>
          <a:bodyPr/>
          <a:lstStyle/>
          <a:p>
            <a:r>
              <a:rPr lang="fr-FR" i="1" dirty="0"/>
              <a:t>Le remboursement de vos cotisations avec intérêts est possible si vous remplissez les 2 conditions suivantes :</a:t>
            </a:r>
          </a:p>
          <a:p>
            <a:r>
              <a:rPr lang="fr-FR" i="1" dirty="0"/>
              <a:t>Avoir moins de 55 ans.</a:t>
            </a:r>
          </a:p>
          <a:p>
            <a:r>
              <a:rPr lang="fr-FR" i="1" dirty="0"/>
              <a:t>Compter moins de 2 années de service reconnues pour l'admissibilité à une rente (sans tenir compte des périodes qui vous ont été reconnues pour combler des années de service incomplètes lorsque vous avez travaillé à temps partiel ou seulement une partie de l'année).</a:t>
            </a:r>
            <a:endParaRPr lang="fr-CA" i="1" dirty="0"/>
          </a:p>
        </p:txBody>
      </p:sp>
      <p:sp>
        <p:nvSpPr>
          <p:cNvPr id="4" name="Espace réservé du numéro de diapositive 3">
            <a:extLst>
              <a:ext uri="{FF2B5EF4-FFF2-40B4-BE49-F238E27FC236}">
                <a16:creationId xmlns:a16="http://schemas.microsoft.com/office/drawing/2014/main" id="{5F24EED7-00BD-B9E7-3F06-06352ED23A25}"/>
              </a:ext>
            </a:extLst>
          </p:cNvPr>
          <p:cNvSpPr>
            <a:spLocks noGrp="1"/>
          </p:cNvSpPr>
          <p:nvPr>
            <p:ph type="sldNum" sz="quarter" idx="12"/>
          </p:nvPr>
        </p:nvSpPr>
        <p:spPr/>
        <p:txBody>
          <a:bodyPr/>
          <a:lstStyle/>
          <a:p>
            <a:fld id="{CA07F6E3-587C-466A-9B52-C46DE459DE79}" type="slidenum">
              <a:rPr lang="fr-CA" smtClean="0"/>
              <a:t>19</a:t>
            </a:fld>
            <a:endParaRPr lang="fr-CA"/>
          </a:p>
        </p:txBody>
      </p:sp>
    </p:spTree>
    <p:extLst>
      <p:ext uri="{BB962C8B-B14F-4D97-AF65-F5344CB8AC3E}">
        <p14:creationId xmlns:p14="http://schemas.microsoft.com/office/powerpoint/2010/main" val="108217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AD72DE-127A-EDE8-7A2E-E4C6238EC4C0}"/>
              </a:ext>
            </a:extLst>
          </p:cNvPr>
          <p:cNvSpPr>
            <a:spLocks noGrp="1"/>
          </p:cNvSpPr>
          <p:nvPr>
            <p:ph type="title"/>
          </p:nvPr>
        </p:nvSpPr>
        <p:spPr/>
        <p:txBody>
          <a:bodyPr/>
          <a:lstStyle/>
          <a:p>
            <a:r>
              <a:rPr lang="fr-CA" dirty="0"/>
              <a:t>La participation </a:t>
            </a:r>
          </a:p>
        </p:txBody>
      </p:sp>
      <p:sp>
        <p:nvSpPr>
          <p:cNvPr id="3" name="Espace réservé du contenu 2">
            <a:extLst>
              <a:ext uri="{FF2B5EF4-FFF2-40B4-BE49-F238E27FC236}">
                <a16:creationId xmlns:a16="http://schemas.microsoft.com/office/drawing/2014/main" id="{C43F6411-99C1-7AFB-122D-31A70E00E0C3}"/>
              </a:ext>
            </a:extLst>
          </p:cNvPr>
          <p:cNvSpPr>
            <a:spLocks noGrp="1"/>
          </p:cNvSpPr>
          <p:nvPr>
            <p:ph idx="1"/>
          </p:nvPr>
        </p:nvSpPr>
        <p:spPr/>
        <p:txBody>
          <a:bodyPr>
            <a:normAutofit lnSpcReduction="10000"/>
          </a:bodyPr>
          <a:lstStyle/>
          <a:p>
            <a:r>
              <a:rPr lang="fr-FR" i="1" dirty="0"/>
              <a:t>Le RREGOP vise les employés réguliers et occasionnels qui travaillent à temps plein ou à temps partiel dans le réseau de la santé et des services sociaux, le réseau de l'éducation et la fonction publique du Québec.</a:t>
            </a:r>
          </a:p>
          <a:p>
            <a:r>
              <a:rPr lang="fr-FR" i="1" dirty="0"/>
              <a:t>La participation à ce régime de retraite est obligatoire pour les personnes visées par la Loi sur le RREGOP. Vous cotiserez au RREGOP jusqu'à ce que vous ayez accumulé au maximum 40 années de service crédité, sans tenir compte des années pour lesquelles vous avez acquis un crédit de rente ou une rente libérée. Notez que même si vous n'avez pas accumulé 40 années de service crédité, vous ne pourrez plus cotiser au RREGOP après le 30 décembre de l'année au cours de laquelle vous atteindrez 69 ans.</a:t>
            </a:r>
          </a:p>
          <a:p>
            <a:endParaRPr lang="fr-FR" dirty="0"/>
          </a:p>
          <a:p>
            <a:endParaRPr lang="fr-CA" dirty="0"/>
          </a:p>
        </p:txBody>
      </p:sp>
      <p:sp>
        <p:nvSpPr>
          <p:cNvPr id="4" name="Espace réservé du numéro de diapositive 3">
            <a:extLst>
              <a:ext uri="{FF2B5EF4-FFF2-40B4-BE49-F238E27FC236}">
                <a16:creationId xmlns:a16="http://schemas.microsoft.com/office/drawing/2014/main" id="{4271DA38-ACE1-142C-DD88-90301BAAA4A1}"/>
              </a:ext>
            </a:extLst>
          </p:cNvPr>
          <p:cNvSpPr>
            <a:spLocks noGrp="1"/>
          </p:cNvSpPr>
          <p:nvPr>
            <p:ph type="sldNum" sz="quarter" idx="12"/>
          </p:nvPr>
        </p:nvSpPr>
        <p:spPr/>
        <p:txBody>
          <a:bodyPr/>
          <a:lstStyle/>
          <a:p>
            <a:fld id="{CA07F6E3-587C-466A-9B52-C46DE459DE79}" type="slidenum">
              <a:rPr lang="fr-CA" smtClean="0"/>
              <a:t>2</a:t>
            </a:fld>
            <a:endParaRPr lang="fr-CA"/>
          </a:p>
        </p:txBody>
      </p:sp>
    </p:spTree>
    <p:extLst>
      <p:ext uri="{BB962C8B-B14F-4D97-AF65-F5344CB8AC3E}">
        <p14:creationId xmlns:p14="http://schemas.microsoft.com/office/powerpoint/2010/main" val="42552143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97B79A-3CB3-18FD-CE90-7A5B9F44D054}"/>
              </a:ext>
            </a:extLst>
          </p:cNvPr>
          <p:cNvSpPr>
            <a:spLocks noGrp="1"/>
          </p:cNvSpPr>
          <p:nvPr>
            <p:ph type="title"/>
          </p:nvPr>
        </p:nvSpPr>
        <p:spPr/>
        <p:txBody>
          <a:bodyPr>
            <a:normAutofit/>
          </a:bodyPr>
          <a:lstStyle/>
          <a:p>
            <a:r>
              <a:rPr lang="fr-FR" dirty="0"/>
              <a:t>La coordination du RREGOP avec le Régime de rentes du Québec (RRQ)</a:t>
            </a:r>
            <a:endParaRPr lang="fr-CA" dirty="0"/>
          </a:p>
        </p:txBody>
      </p:sp>
      <p:sp>
        <p:nvSpPr>
          <p:cNvPr id="3" name="Espace réservé du contenu 2">
            <a:extLst>
              <a:ext uri="{FF2B5EF4-FFF2-40B4-BE49-F238E27FC236}">
                <a16:creationId xmlns:a16="http://schemas.microsoft.com/office/drawing/2014/main" id="{FF712E4C-0A71-0D9C-74C2-9BF2F367D04F}"/>
              </a:ext>
            </a:extLst>
          </p:cNvPr>
          <p:cNvSpPr>
            <a:spLocks noGrp="1"/>
          </p:cNvSpPr>
          <p:nvPr>
            <p:ph idx="1"/>
          </p:nvPr>
        </p:nvSpPr>
        <p:spPr/>
        <p:txBody>
          <a:bodyPr/>
          <a:lstStyle/>
          <a:p>
            <a:r>
              <a:rPr lang="fr-FR" i="1" dirty="0"/>
              <a:t>Lorsque vous aurez 65 ans, votre régime de retraite tiendra compte du fait que vous recevrez une rente du RRQ, ce qui entraînera une diminution de votre rente du RREGOP. C'est ce qu'on appelle la coordination avec le RRQ. Cette diminution sera appliquée à votre rente à compter du mois suivant votre 65e anniversaire, et ce, même si vous demandez votre rente du RRQ à 60 ans.</a:t>
            </a:r>
            <a:endParaRPr lang="fr-CA" i="1" dirty="0"/>
          </a:p>
        </p:txBody>
      </p:sp>
      <p:sp>
        <p:nvSpPr>
          <p:cNvPr id="4" name="Espace réservé du numéro de diapositive 3">
            <a:extLst>
              <a:ext uri="{FF2B5EF4-FFF2-40B4-BE49-F238E27FC236}">
                <a16:creationId xmlns:a16="http://schemas.microsoft.com/office/drawing/2014/main" id="{5BE23969-ADD6-F7CD-426D-062FA8C9A308}"/>
              </a:ext>
            </a:extLst>
          </p:cNvPr>
          <p:cNvSpPr>
            <a:spLocks noGrp="1"/>
          </p:cNvSpPr>
          <p:nvPr>
            <p:ph type="sldNum" sz="quarter" idx="12"/>
          </p:nvPr>
        </p:nvSpPr>
        <p:spPr/>
        <p:txBody>
          <a:bodyPr/>
          <a:lstStyle/>
          <a:p>
            <a:fld id="{CA07F6E3-587C-466A-9B52-C46DE459DE79}" type="slidenum">
              <a:rPr lang="fr-CA" smtClean="0"/>
              <a:t>20</a:t>
            </a:fld>
            <a:endParaRPr lang="fr-CA"/>
          </a:p>
        </p:txBody>
      </p:sp>
    </p:spTree>
    <p:extLst>
      <p:ext uri="{BB962C8B-B14F-4D97-AF65-F5344CB8AC3E}">
        <p14:creationId xmlns:p14="http://schemas.microsoft.com/office/powerpoint/2010/main" val="34649940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B48AD1-0FCC-7AED-C0FD-3E9CC42B94BD}"/>
              </a:ext>
            </a:extLst>
          </p:cNvPr>
          <p:cNvSpPr>
            <a:spLocks noGrp="1"/>
          </p:cNvSpPr>
          <p:nvPr>
            <p:ph type="title"/>
          </p:nvPr>
        </p:nvSpPr>
        <p:spPr/>
        <p:txBody>
          <a:bodyPr/>
          <a:lstStyle/>
          <a:p>
            <a:r>
              <a:rPr lang="fr-CA" dirty="0"/>
              <a:t>Indexation de la rente</a:t>
            </a:r>
          </a:p>
        </p:txBody>
      </p:sp>
      <p:sp>
        <p:nvSpPr>
          <p:cNvPr id="3" name="Espace réservé du contenu 2">
            <a:extLst>
              <a:ext uri="{FF2B5EF4-FFF2-40B4-BE49-F238E27FC236}">
                <a16:creationId xmlns:a16="http://schemas.microsoft.com/office/drawing/2014/main" id="{80BC5E74-4DDB-B435-4C36-37BC76964AB0}"/>
              </a:ext>
            </a:extLst>
          </p:cNvPr>
          <p:cNvSpPr>
            <a:spLocks noGrp="1"/>
          </p:cNvSpPr>
          <p:nvPr>
            <p:ph idx="1"/>
          </p:nvPr>
        </p:nvSpPr>
        <p:spPr/>
        <p:txBody>
          <a:bodyPr/>
          <a:lstStyle/>
          <a:p>
            <a:r>
              <a:rPr lang="fr-CA" i="1" dirty="0"/>
              <a:t>50% du TAIR ou TAIR moins 3% à partir des années 2000</a:t>
            </a:r>
          </a:p>
          <a:p>
            <a:r>
              <a:rPr lang="fr-CA" i="1" dirty="0"/>
              <a:t>TAIR – 3% pour 1982-07-01 à 2000</a:t>
            </a:r>
          </a:p>
          <a:p>
            <a:r>
              <a:rPr lang="fr-CA" i="1" dirty="0"/>
              <a:t>TAIR avant 1982-07-01</a:t>
            </a:r>
          </a:p>
          <a:p>
            <a:endParaRPr lang="fr-CA" i="1" dirty="0"/>
          </a:p>
        </p:txBody>
      </p:sp>
      <p:sp>
        <p:nvSpPr>
          <p:cNvPr id="4" name="Espace réservé du numéro de diapositive 3">
            <a:extLst>
              <a:ext uri="{FF2B5EF4-FFF2-40B4-BE49-F238E27FC236}">
                <a16:creationId xmlns:a16="http://schemas.microsoft.com/office/drawing/2014/main" id="{9B8914B9-502A-3C9B-B167-C49EC0163F0D}"/>
              </a:ext>
            </a:extLst>
          </p:cNvPr>
          <p:cNvSpPr>
            <a:spLocks noGrp="1"/>
          </p:cNvSpPr>
          <p:nvPr>
            <p:ph type="sldNum" sz="quarter" idx="12"/>
          </p:nvPr>
        </p:nvSpPr>
        <p:spPr/>
        <p:txBody>
          <a:bodyPr/>
          <a:lstStyle/>
          <a:p>
            <a:fld id="{CA07F6E3-587C-466A-9B52-C46DE459DE79}" type="slidenum">
              <a:rPr lang="fr-CA" smtClean="0"/>
              <a:t>21</a:t>
            </a:fld>
            <a:endParaRPr lang="fr-CA"/>
          </a:p>
        </p:txBody>
      </p:sp>
    </p:spTree>
    <p:extLst>
      <p:ext uri="{BB962C8B-B14F-4D97-AF65-F5344CB8AC3E}">
        <p14:creationId xmlns:p14="http://schemas.microsoft.com/office/powerpoint/2010/main" val="35947985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8F177A-4D72-BB5F-226A-984CD870BBB0}"/>
              </a:ext>
            </a:extLst>
          </p:cNvPr>
          <p:cNvSpPr>
            <a:spLocks noGrp="1"/>
          </p:cNvSpPr>
          <p:nvPr>
            <p:ph type="title"/>
          </p:nvPr>
        </p:nvSpPr>
        <p:spPr/>
        <p:txBody>
          <a:bodyPr/>
          <a:lstStyle/>
          <a:p>
            <a:r>
              <a:rPr lang="fr-CA" dirty="0"/>
              <a:t>Référence : Retraite Québec, 2022.</a:t>
            </a:r>
          </a:p>
        </p:txBody>
      </p:sp>
      <p:sp>
        <p:nvSpPr>
          <p:cNvPr id="3" name="Espace réservé du contenu 2">
            <a:extLst>
              <a:ext uri="{FF2B5EF4-FFF2-40B4-BE49-F238E27FC236}">
                <a16:creationId xmlns:a16="http://schemas.microsoft.com/office/drawing/2014/main" id="{D38F4F1F-32A6-F9E0-4332-6687DD69653E}"/>
              </a:ext>
            </a:extLst>
          </p:cNvPr>
          <p:cNvSpPr>
            <a:spLocks noGrp="1"/>
          </p:cNvSpPr>
          <p:nvPr>
            <p:ph idx="1"/>
          </p:nvPr>
        </p:nvSpPr>
        <p:spPr/>
        <p:txBody>
          <a:bodyPr/>
          <a:lstStyle/>
          <a:p>
            <a:r>
              <a:rPr lang="fr-CA" dirty="0">
                <a:hlinkClick r:id="rId2"/>
              </a:rPr>
              <a:t>https://www.retraitequebec.gouv.qc.ca/fr/publications/rrsp/rregop/Pages/rregop.aspx#la-coordination-du-rregop-avec-le-regime-de-rentes-du-quebecrrq</a:t>
            </a:r>
            <a:r>
              <a:rPr lang="fr-CA" dirty="0"/>
              <a:t> </a:t>
            </a:r>
          </a:p>
        </p:txBody>
      </p:sp>
      <p:sp>
        <p:nvSpPr>
          <p:cNvPr id="4" name="Espace réservé du numéro de diapositive 3">
            <a:extLst>
              <a:ext uri="{FF2B5EF4-FFF2-40B4-BE49-F238E27FC236}">
                <a16:creationId xmlns:a16="http://schemas.microsoft.com/office/drawing/2014/main" id="{572B5840-90E0-C005-FA3D-D3906E0DEDE1}"/>
              </a:ext>
            </a:extLst>
          </p:cNvPr>
          <p:cNvSpPr>
            <a:spLocks noGrp="1"/>
          </p:cNvSpPr>
          <p:nvPr>
            <p:ph type="sldNum" sz="quarter" idx="12"/>
          </p:nvPr>
        </p:nvSpPr>
        <p:spPr/>
        <p:txBody>
          <a:bodyPr/>
          <a:lstStyle/>
          <a:p>
            <a:fld id="{CA07F6E3-587C-466A-9B52-C46DE459DE79}" type="slidenum">
              <a:rPr lang="fr-CA" smtClean="0"/>
              <a:t>22</a:t>
            </a:fld>
            <a:endParaRPr lang="fr-CA"/>
          </a:p>
        </p:txBody>
      </p:sp>
    </p:spTree>
    <p:extLst>
      <p:ext uri="{BB962C8B-B14F-4D97-AF65-F5344CB8AC3E}">
        <p14:creationId xmlns:p14="http://schemas.microsoft.com/office/powerpoint/2010/main" val="8530941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1BFE7F-4A51-74FB-5FB5-3B25E349FB58}"/>
              </a:ext>
            </a:extLst>
          </p:cNvPr>
          <p:cNvSpPr>
            <a:spLocks noGrp="1"/>
          </p:cNvSpPr>
          <p:nvPr>
            <p:ph type="title"/>
          </p:nvPr>
        </p:nvSpPr>
        <p:spPr/>
        <p:txBody>
          <a:bodyPr/>
          <a:lstStyle/>
          <a:p>
            <a:r>
              <a:rPr lang="fr-FR" dirty="0"/>
              <a:t>La bonification du Régime de rentes du Québec</a:t>
            </a:r>
            <a:endParaRPr lang="fr-CA" dirty="0"/>
          </a:p>
        </p:txBody>
      </p:sp>
      <p:sp>
        <p:nvSpPr>
          <p:cNvPr id="3" name="Espace réservé du contenu 2">
            <a:extLst>
              <a:ext uri="{FF2B5EF4-FFF2-40B4-BE49-F238E27FC236}">
                <a16:creationId xmlns:a16="http://schemas.microsoft.com/office/drawing/2014/main" id="{713D71CC-6484-4856-8B7D-9B3A384DF3AF}"/>
              </a:ext>
            </a:extLst>
          </p:cNvPr>
          <p:cNvSpPr>
            <a:spLocks noGrp="1"/>
          </p:cNvSpPr>
          <p:nvPr>
            <p:ph idx="1"/>
          </p:nvPr>
        </p:nvSpPr>
        <p:spPr/>
        <p:txBody>
          <a:bodyPr/>
          <a:lstStyle/>
          <a:p>
            <a:r>
              <a:rPr lang="fr-CA" dirty="0">
                <a:hlinkClick r:id="rId2"/>
              </a:rPr>
              <a:t>https://www.rrq.gouv.qc.ca/fr/programmes/regime_rentes/Pages/bonification-du-rrq.aspx</a:t>
            </a:r>
            <a:endParaRPr lang="fr-CA" dirty="0"/>
          </a:p>
          <a:p>
            <a:endParaRPr lang="fr-CA" dirty="0"/>
          </a:p>
        </p:txBody>
      </p:sp>
      <p:sp>
        <p:nvSpPr>
          <p:cNvPr id="4" name="Espace réservé du numéro de diapositive 3">
            <a:extLst>
              <a:ext uri="{FF2B5EF4-FFF2-40B4-BE49-F238E27FC236}">
                <a16:creationId xmlns:a16="http://schemas.microsoft.com/office/drawing/2014/main" id="{AD1CC687-99ED-9675-7C9B-6FBC09BA7B5A}"/>
              </a:ext>
            </a:extLst>
          </p:cNvPr>
          <p:cNvSpPr>
            <a:spLocks noGrp="1"/>
          </p:cNvSpPr>
          <p:nvPr>
            <p:ph type="sldNum" sz="quarter" idx="12"/>
          </p:nvPr>
        </p:nvSpPr>
        <p:spPr/>
        <p:txBody>
          <a:bodyPr/>
          <a:lstStyle/>
          <a:p>
            <a:fld id="{CA07F6E3-587C-466A-9B52-C46DE459DE79}" type="slidenum">
              <a:rPr lang="fr-CA" smtClean="0"/>
              <a:t>23</a:t>
            </a:fld>
            <a:endParaRPr lang="fr-CA"/>
          </a:p>
        </p:txBody>
      </p:sp>
    </p:spTree>
    <p:extLst>
      <p:ext uri="{BB962C8B-B14F-4D97-AF65-F5344CB8AC3E}">
        <p14:creationId xmlns:p14="http://schemas.microsoft.com/office/powerpoint/2010/main" val="40291861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6" name="Picture 4">
            <a:extLst>
              <a:ext uri="{FF2B5EF4-FFF2-40B4-BE49-F238E27FC236}">
                <a16:creationId xmlns:a16="http://schemas.microsoft.com/office/drawing/2014/main" id="{89D91FDD-9FB0-B4CF-6349-CB8AE03DC339}"/>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 r="3233" b="63152"/>
          <a:stretch/>
        </p:blipFill>
        <p:spPr bwMode="auto">
          <a:xfrm>
            <a:off x="3041905" y="643466"/>
            <a:ext cx="6108190" cy="5571067"/>
          </a:xfrm>
          <a:prstGeom prst="rect">
            <a:avLst/>
          </a:prstGeom>
          <a:noFill/>
          <a:extLst>
            <a:ext uri="{909E8E84-426E-40DD-AFC4-6F175D3DCCD1}">
              <a14:hiddenFill xmlns:a14="http://schemas.microsoft.com/office/drawing/2010/main">
                <a:solidFill>
                  <a:srgbClr val="FFFFFF"/>
                </a:solidFill>
              </a14:hiddenFill>
            </a:ext>
          </a:extLst>
        </p:spPr>
      </p:pic>
      <p:sp>
        <p:nvSpPr>
          <p:cNvPr id="4" name="Espace réservé du numéro de diapositive 3">
            <a:extLst>
              <a:ext uri="{FF2B5EF4-FFF2-40B4-BE49-F238E27FC236}">
                <a16:creationId xmlns:a16="http://schemas.microsoft.com/office/drawing/2014/main" id="{1C69D5D5-8268-B50C-144D-CBAB3BCA4B96}"/>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CA07F6E3-587C-466A-9B52-C46DE459DE79}" type="slidenum">
              <a:rPr lang="en-US" smtClean="0"/>
              <a:pPr>
                <a:spcAft>
                  <a:spcPts val="600"/>
                </a:spcAft>
              </a:pPr>
              <a:t>24</a:t>
            </a:fld>
            <a:endParaRPr lang="en-US"/>
          </a:p>
        </p:txBody>
      </p:sp>
    </p:spTree>
    <p:extLst>
      <p:ext uri="{BB962C8B-B14F-4D97-AF65-F5344CB8AC3E}">
        <p14:creationId xmlns:p14="http://schemas.microsoft.com/office/powerpoint/2010/main" val="9128008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7C71182-02BB-AAE3-CE78-09714231EB57}"/>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 t="36848" r="3233" b="22875"/>
          <a:stretch/>
        </p:blipFill>
        <p:spPr bwMode="auto">
          <a:xfrm>
            <a:off x="3301919" y="643466"/>
            <a:ext cx="5588162" cy="5571067"/>
          </a:xfrm>
          <a:prstGeom prst="rect">
            <a:avLst/>
          </a:prstGeom>
          <a:noFill/>
          <a:extLst>
            <a:ext uri="{909E8E84-426E-40DD-AFC4-6F175D3DCCD1}">
              <a14:hiddenFill xmlns:a14="http://schemas.microsoft.com/office/drawing/2010/main">
                <a:solidFill>
                  <a:srgbClr val="FFFFFF"/>
                </a:solidFill>
              </a14:hiddenFill>
            </a:ext>
          </a:extLst>
        </p:spPr>
      </p:pic>
      <p:sp>
        <p:nvSpPr>
          <p:cNvPr id="4" name="Espace réservé du numéro de diapositive 3">
            <a:extLst>
              <a:ext uri="{FF2B5EF4-FFF2-40B4-BE49-F238E27FC236}">
                <a16:creationId xmlns:a16="http://schemas.microsoft.com/office/drawing/2014/main" id="{F4242440-0AA5-93FF-8C8E-96CBC490D1C7}"/>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CA07F6E3-587C-466A-9B52-C46DE459DE79}" type="slidenum">
              <a:rPr lang="en-US" smtClean="0"/>
              <a:pPr>
                <a:spcAft>
                  <a:spcPts val="600"/>
                </a:spcAft>
              </a:pPr>
              <a:t>25</a:t>
            </a:fld>
            <a:endParaRPr lang="en-US"/>
          </a:p>
        </p:txBody>
      </p:sp>
    </p:spTree>
    <p:extLst>
      <p:ext uri="{BB962C8B-B14F-4D97-AF65-F5344CB8AC3E}">
        <p14:creationId xmlns:p14="http://schemas.microsoft.com/office/powerpoint/2010/main" val="4848322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38F53AA-E229-5293-2DCB-02E0A051FA95}"/>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 t="77886" r="3233" b="5690"/>
          <a:stretch/>
        </p:blipFill>
        <p:spPr bwMode="auto">
          <a:xfrm>
            <a:off x="643467" y="1212387"/>
            <a:ext cx="10905066" cy="4433225"/>
          </a:xfrm>
          <a:prstGeom prst="rect">
            <a:avLst/>
          </a:prstGeom>
          <a:noFill/>
          <a:extLst>
            <a:ext uri="{909E8E84-426E-40DD-AFC4-6F175D3DCCD1}">
              <a14:hiddenFill xmlns:a14="http://schemas.microsoft.com/office/drawing/2010/main">
                <a:solidFill>
                  <a:srgbClr val="FFFFFF"/>
                </a:solidFill>
              </a14:hiddenFill>
            </a:ext>
          </a:extLst>
        </p:spPr>
      </p:pic>
      <p:sp>
        <p:nvSpPr>
          <p:cNvPr id="4" name="Espace réservé du numéro de diapositive 3">
            <a:extLst>
              <a:ext uri="{FF2B5EF4-FFF2-40B4-BE49-F238E27FC236}">
                <a16:creationId xmlns:a16="http://schemas.microsoft.com/office/drawing/2014/main" id="{2588EFCD-7AF9-16B7-E8B3-3434BD755E28}"/>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CA07F6E3-587C-466A-9B52-C46DE459DE79}" type="slidenum">
              <a:rPr lang="en-US" smtClean="0"/>
              <a:pPr>
                <a:spcAft>
                  <a:spcPts val="600"/>
                </a:spcAft>
              </a:pPr>
              <a:t>26</a:t>
            </a:fld>
            <a:endParaRPr lang="en-US"/>
          </a:p>
        </p:txBody>
      </p:sp>
    </p:spTree>
    <p:extLst>
      <p:ext uri="{BB962C8B-B14F-4D97-AF65-F5344CB8AC3E}">
        <p14:creationId xmlns:p14="http://schemas.microsoft.com/office/powerpoint/2010/main" val="9814341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CC6E0E-EF01-CD7F-D04C-F13B56C00482}"/>
              </a:ext>
            </a:extLst>
          </p:cNvPr>
          <p:cNvSpPr>
            <a:spLocks noGrp="1"/>
          </p:cNvSpPr>
          <p:nvPr>
            <p:ph type="title"/>
          </p:nvPr>
        </p:nvSpPr>
        <p:spPr/>
        <p:txBody>
          <a:bodyPr/>
          <a:lstStyle/>
          <a:p>
            <a:r>
              <a:rPr lang="fr-FR" dirty="0"/>
              <a:t>LETTRE D’ENTENTE NO 8 (2020-2023)</a:t>
            </a:r>
            <a:endParaRPr lang="fr-CA" dirty="0"/>
          </a:p>
        </p:txBody>
      </p:sp>
      <p:sp>
        <p:nvSpPr>
          <p:cNvPr id="3" name="Espace réservé du contenu 2">
            <a:extLst>
              <a:ext uri="{FF2B5EF4-FFF2-40B4-BE49-F238E27FC236}">
                <a16:creationId xmlns:a16="http://schemas.microsoft.com/office/drawing/2014/main" id="{F1A41B81-DBA7-B82A-D131-FE87C5778D2D}"/>
              </a:ext>
            </a:extLst>
          </p:cNvPr>
          <p:cNvSpPr>
            <a:spLocks noGrp="1"/>
          </p:cNvSpPr>
          <p:nvPr>
            <p:ph idx="1"/>
          </p:nvPr>
        </p:nvSpPr>
        <p:spPr/>
        <p:txBody>
          <a:bodyPr/>
          <a:lstStyle/>
          <a:p>
            <a:r>
              <a:rPr lang="fr-FR" dirty="0"/>
              <a:t>RELATIVE À LA CRÉATION D’UN COMITÉ DE TRAVAIL SUR LE RÉGIME DE RETRAITE DES EMPLOYÉS DU GOUVERNEMENT ET DES ORGANISMES PUBLICS (RREGOP)</a:t>
            </a:r>
          </a:p>
          <a:p>
            <a:pPr marL="457200" lvl="1" indent="0">
              <a:buNone/>
            </a:pPr>
            <a:r>
              <a:rPr lang="fr-FR" dirty="0"/>
              <a:t>a) Paramètres et évolution des régimes de retraite</a:t>
            </a:r>
          </a:p>
          <a:p>
            <a:pPr marL="457200" lvl="1" indent="0">
              <a:buNone/>
            </a:pPr>
            <a:r>
              <a:rPr lang="fr-FR" dirty="0"/>
              <a:t>b) Financement</a:t>
            </a:r>
          </a:p>
          <a:p>
            <a:pPr lvl="1"/>
            <a:endParaRPr lang="fr-FR" dirty="0"/>
          </a:p>
          <a:p>
            <a:pPr lvl="1"/>
            <a:endParaRPr lang="fr-FR" dirty="0"/>
          </a:p>
          <a:p>
            <a:pPr lvl="1"/>
            <a:endParaRPr lang="fr-FR" dirty="0"/>
          </a:p>
          <a:p>
            <a:endParaRPr lang="fr-FR" dirty="0"/>
          </a:p>
          <a:p>
            <a:endParaRPr lang="fr-CA" dirty="0"/>
          </a:p>
        </p:txBody>
      </p:sp>
      <p:sp>
        <p:nvSpPr>
          <p:cNvPr id="4" name="Espace réservé du numéro de diapositive 3">
            <a:extLst>
              <a:ext uri="{FF2B5EF4-FFF2-40B4-BE49-F238E27FC236}">
                <a16:creationId xmlns:a16="http://schemas.microsoft.com/office/drawing/2014/main" id="{40B1D086-DEB1-F78C-AFA5-73124A3E2344}"/>
              </a:ext>
            </a:extLst>
          </p:cNvPr>
          <p:cNvSpPr>
            <a:spLocks noGrp="1"/>
          </p:cNvSpPr>
          <p:nvPr>
            <p:ph type="sldNum" sz="quarter" idx="12"/>
          </p:nvPr>
        </p:nvSpPr>
        <p:spPr/>
        <p:txBody>
          <a:bodyPr/>
          <a:lstStyle/>
          <a:p>
            <a:fld id="{CA07F6E3-587C-466A-9B52-C46DE459DE79}" type="slidenum">
              <a:rPr lang="fr-CA" smtClean="0"/>
              <a:t>27</a:t>
            </a:fld>
            <a:endParaRPr lang="fr-CA"/>
          </a:p>
        </p:txBody>
      </p:sp>
    </p:spTree>
    <p:extLst>
      <p:ext uri="{BB962C8B-B14F-4D97-AF65-F5344CB8AC3E}">
        <p14:creationId xmlns:p14="http://schemas.microsoft.com/office/powerpoint/2010/main" val="304705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AFF066-1420-9A09-9BE9-9087D56F3951}"/>
              </a:ext>
            </a:extLst>
          </p:cNvPr>
          <p:cNvSpPr>
            <a:spLocks noGrp="1"/>
          </p:cNvSpPr>
          <p:nvPr>
            <p:ph type="title"/>
          </p:nvPr>
        </p:nvSpPr>
        <p:spPr/>
        <p:txBody>
          <a:bodyPr/>
          <a:lstStyle/>
          <a:p>
            <a:r>
              <a:rPr lang="fr-CA" dirty="0"/>
              <a:t>Front commun FTQ CSQ CSN (2022)</a:t>
            </a:r>
          </a:p>
        </p:txBody>
      </p:sp>
      <p:sp>
        <p:nvSpPr>
          <p:cNvPr id="3" name="Espace réservé du contenu 2">
            <a:extLst>
              <a:ext uri="{FF2B5EF4-FFF2-40B4-BE49-F238E27FC236}">
                <a16:creationId xmlns:a16="http://schemas.microsoft.com/office/drawing/2014/main" id="{16F2C422-DA3D-0B78-15A4-B00ECB16A223}"/>
              </a:ext>
            </a:extLst>
          </p:cNvPr>
          <p:cNvSpPr>
            <a:spLocks noGrp="1"/>
          </p:cNvSpPr>
          <p:nvPr>
            <p:ph idx="1"/>
          </p:nvPr>
        </p:nvSpPr>
        <p:spPr/>
        <p:txBody>
          <a:bodyPr/>
          <a:lstStyle/>
          <a:p>
            <a:r>
              <a:rPr lang="fr-CA" dirty="0"/>
              <a:t>Consultations sur les demandes syndicales pour un dépôt à l’automne 2022.</a:t>
            </a:r>
          </a:p>
          <a:p>
            <a:r>
              <a:rPr lang="fr-CA" dirty="0"/>
              <a:t>Table centrale : salaires, régime de retraite et autres demandes à impact monétaire. </a:t>
            </a:r>
          </a:p>
          <a:p>
            <a:pPr marL="0" indent="0">
              <a:buNone/>
            </a:pPr>
            <a:endParaRPr lang="fr-CA" dirty="0"/>
          </a:p>
          <a:p>
            <a:endParaRPr lang="fr-CA" dirty="0"/>
          </a:p>
        </p:txBody>
      </p:sp>
      <p:sp>
        <p:nvSpPr>
          <p:cNvPr id="4" name="Espace réservé du numéro de diapositive 3">
            <a:extLst>
              <a:ext uri="{FF2B5EF4-FFF2-40B4-BE49-F238E27FC236}">
                <a16:creationId xmlns:a16="http://schemas.microsoft.com/office/drawing/2014/main" id="{1366AA1B-906C-772B-3FF9-CD5E00340353}"/>
              </a:ext>
            </a:extLst>
          </p:cNvPr>
          <p:cNvSpPr>
            <a:spLocks noGrp="1"/>
          </p:cNvSpPr>
          <p:nvPr>
            <p:ph type="sldNum" sz="quarter" idx="12"/>
          </p:nvPr>
        </p:nvSpPr>
        <p:spPr/>
        <p:txBody>
          <a:bodyPr/>
          <a:lstStyle/>
          <a:p>
            <a:fld id="{CA07F6E3-587C-466A-9B52-C46DE459DE79}" type="slidenum">
              <a:rPr lang="fr-CA" smtClean="0"/>
              <a:t>28</a:t>
            </a:fld>
            <a:endParaRPr lang="fr-CA"/>
          </a:p>
        </p:txBody>
      </p:sp>
    </p:spTree>
    <p:extLst>
      <p:ext uri="{BB962C8B-B14F-4D97-AF65-F5344CB8AC3E}">
        <p14:creationId xmlns:p14="http://schemas.microsoft.com/office/powerpoint/2010/main" val="4280227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9D1A0D-793D-7942-FBD2-1CBE90EC8704}"/>
              </a:ext>
            </a:extLst>
          </p:cNvPr>
          <p:cNvSpPr>
            <a:spLocks noGrp="1"/>
          </p:cNvSpPr>
          <p:nvPr>
            <p:ph type="title"/>
          </p:nvPr>
        </p:nvSpPr>
        <p:spPr/>
        <p:txBody>
          <a:bodyPr/>
          <a:lstStyle/>
          <a:p>
            <a:r>
              <a:rPr lang="fr-CA" dirty="0"/>
              <a:t>La participation (2)</a:t>
            </a:r>
          </a:p>
        </p:txBody>
      </p:sp>
      <p:sp>
        <p:nvSpPr>
          <p:cNvPr id="3" name="Espace réservé du contenu 2">
            <a:extLst>
              <a:ext uri="{FF2B5EF4-FFF2-40B4-BE49-F238E27FC236}">
                <a16:creationId xmlns:a16="http://schemas.microsoft.com/office/drawing/2014/main" id="{169F2239-26DD-23C7-6350-C1EA0386B081}"/>
              </a:ext>
            </a:extLst>
          </p:cNvPr>
          <p:cNvSpPr>
            <a:spLocks noGrp="1"/>
          </p:cNvSpPr>
          <p:nvPr>
            <p:ph idx="1"/>
          </p:nvPr>
        </p:nvSpPr>
        <p:spPr/>
        <p:txBody>
          <a:bodyPr/>
          <a:lstStyle/>
          <a:p>
            <a:r>
              <a:rPr lang="fr-FR" i="1" dirty="0"/>
              <a:t>Vous pouvez prendre connaissance du détail de votre participation au RREGOP en consultant le relevé de participation en ligne, dans Mon dossier. Si vous constatez une anomalie dans votre relevé, vous devez communiquer avec votre employeur pour faire corriger toute donnée qui ne correspondrait pas à votre situation personnelle.</a:t>
            </a:r>
          </a:p>
          <a:p>
            <a:r>
              <a:rPr lang="fr-FR" i="1" dirty="0"/>
              <a:t>Si vous quittez votre emploi pour aller travailler chez un autre employeur qui est lui aussi assujetti au RREGOP, ce dernier  nous transmettra les données concernant votre participation au RREGOP. Vous n'avez rien à faire.</a:t>
            </a:r>
            <a:endParaRPr lang="fr-CA" i="1" dirty="0"/>
          </a:p>
        </p:txBody>
      </p:sp>
      <p:sp>
        <p:nvSpPr>
          <p:cNvPr id="4" name="Espace réservé du numéro de diapositive 3">
            <a:extLst>
              <a:ext uri="{FF2B5EF4-FFF2-40B4-BE49-F238E27FC236}">
                <a16:creationId xmlns:a16="http://schemas.microsoft.com/office/drawing/2014/main" id="{398C8894-6DA9-88C2-0EFE-810782D20F98}"/>
              </a:ext>
            </a:extLst>
          </p:cNvPr>
          <p:cNvSpPr>
            <a:spLocks noGrp="1"/>
          </p:cNvSpPr>
          <p:nvPr>
            <p:ph type="sldNum" sz="quarter" idx="12"/>
          </p:nvPr>
        </p:nvSpPr>
        <p:spPr/>
        <p:txBody>
          <a:bodyPr/>
          <a:lstStyle/>
          <a:p>
            <a:fld id="{CA07F6E3-587C-466A-9B52-C46DE459DE79}" type="slidenum">
              <a:rPr lang="fr-CA" smtClean="0"/>
              <a:t>3</a:t>
            </a:fld>
            <a:endParaRPr lang="fr-CA"/>
          </a:p>
        </p:txBody>
      </p:sp>
    </p:spTree>
    <p:extLst>
      <p:ext uri="{BB962C8B-B14F-4D97-AF65-F5344CB8AC3E}">
        <p14:creationId xmlns:p14="http://schemas.microsoft.com/office/powerpoint/2010/main" val="33507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000013-3930-417B-0E54-BA7592BE36A9}"/>
              </a:ext>
            </a:extLst>
          </p:cNvPr>
          <p:cNvSpPr>
            <a:spLocks noGrp="1"/>
          </p:cNvSpPr>
          <p:nvPr>
            <p:ph type="title"/>
          </p:nvPr>
        </p:nvSpPr>
        <p:spPr/>
        <p:txBody>
          <a:bodyPr/>
          <a:lstStyle/>
          <a:p>
            <a:r>
              <a:rPr lang="fr-FR" dirty="0"/>
              <a:t>Les années de service reconnues pour le calcul de la rente</a:t>
            </a:r>
            <a:endParaRPr lang="fr-CA" dirty="0"/>
          </a:p>
        </p:txBody>
      </p:sp>
      <p:sp>
        <p:nvSpPr>
          <p:cNvPr id="3" name="Espace réservé du contenu 2">
            <a:extLst>
              <a:ext uri="{FF2B5EF4-FFF2-40B4-BE49-F238E27FC236}">
                <a16:creationId xmlns:a16="http://schemas.microsoft.com/office/drawing/2014/main" id="{E49AFE67-83C4-CEE2-A2BC-E4A29456D85A}"/>
              </a:ext>
            </a:extLst>
          </p:cNvPr>
          <p:cNvSpPr>
            <a:spLocks noGrp="1"/>
          </p:cNvSpPr>
          <p:nvPr>
            <p:ph idx="1"/>
          </p:nvPr>
        </p:nvSpPr>
        <p:spPr/>
        <p:txBody>
          <a:bodyPr/>
          <a:lstStyle/>
          <a:p>
            <a:r>
              <a:rPr lang="fr-FR" i="1" dirty="0"/>
              <a:t>L'expression années de service reconnues pour le calcul de la rente désigne les années qui serviront à calculer le montant de la rente de base à laquelle vous aurez droit au moment de votre retraite. Ce sont vos années de participation à votre régime de retraite.</a:t>
            </a:r>
            <a:endParaRPr lang="fr-CA" i="1" dirty="0"/>
          </a:p>
        </p:txBody>
      </p:sp>
      <p:sp>
        <p:nvSpPr>
          <p:cNvPr id="4" name="Espace réservé du numéro de diapositive 3">
            <a:extLst>
              <a:ext uri="{FF2B5EF4-FFF2-40B4-BE49-F238E27FC236}">
                <a16:creationId xmlns:a16="http://schemas.microsoft.com/office/drawing/2014/main" id="{FF179113-3D37-5378-FD4E-E52D03811EDF}"/>
              </a:ext>
            </a:extLst>
          </p:cNvPr>
          <p:cNvSpPr>
            <a:spLocks noGrp="1"/>
          </p:cNvSpPr>
          <p:nvPr>
            <p:ph type="sldNum" sz="quarter" idx="12"/>
          </p:nvPr>
        </p:nvSpPr>
        <p:spPr/>
        <p:txBody>
          <a:bodyPr/>
          <a:lstStyle/>
          <a:p>
            <a:fld id="{CA07F6E3-587C-466A-9B52-C46DE459DE79}" type="slidenum">
              <a:rPr lang="fr-CA" smtClean="0"/>
              <a:t>4</a:t>
            </a:fld>
            <a:endParaRPr lang="fr-CA"/>
          </a:p>
        </p:txBody>
      </p:sp>
    </p:spTree>
    <p:extLst>
      <p:ext uri="{BB962C8B-B14F-4D97-AF65-F5344CB8AC3E}">
        <p14:creationId xmlns:p14="http://schemas.microsoft.com/office/powerpoint/2010/main" val="506922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CA6338-689F-B5AB-5A03-73953A5D39B9}"/>
              </a:ext>
            </a:extLst>
          </p:cNvPr>
          <p:cNvSpPr>
            <a:spLocks noGrp="1"/>
          </p:cNvSpPr>
          <p:nvPr>
            <p:ph type="title"/>
          </p:nvPr>
        </p:nvSpPr>
        <p:spPr/>
        <p:txBody>
          <a:bodyPr>
            <a:normAutofit/>
          </a:bodyPr>
          <a:lstStyle/>
          <a:p>
            <a:r>
              <a:rPr lang="fr-FR" dirty="0"/>
              <a:t>Les années de service reconnues pour l'admissibilité à une rente</a:t>
            </a:r>
            <a:endParaRPr lang="fr-CA" dirty="0"/>
          </a:p>
        </p:txBody>
      </p:sp>
      <p:sp>
        <p:nvSpPr>
          <p:cNvPr id="3" name="Espace réservé du contenu 2">
            <a:extLst>
              <a:ext uri="{FF2B5EF4-FFF2-40B4-BE49-F238E27FC236}">
                <a16:creationId xmlns:a16="http://schemas.microsoft.com/office/drawing/2014/main" id="{A6872F48-D751-0C63-E92B-BCBA48E0A662}"/>
              </a:ext>
            </a:extLst>
          </p:cNvPr>
          <p:cNvSpPr>
            <a:spLocks noGrp="1"/>
          </p:cNvSpPr>
          <p:nvPr>
            <p:ph idx="1"/>
          </p:nvPr>
        </p:nvSpPr>
        <p:spPr/>
        <p:txBody>
          <a:bodyPr>
            <a:normAutofit fontScale="92500"/>
          </a:bodyPr>
          <a:lstStyle/>
          <a:p>
            <a:r>
              <a:rPr lang="fr-FR" i="1" dirty="0"/>
              <a:t>L'expression années de service reconnues pour l'admissibilité à une rente désigne les années qui serviront à déterminer si vous êtes admissible à une rente immédiate, c'est-à-dire une rente généralement payable à la date de fin de votre participation au régime, avec ou sans réduction. Elles correspondent au total des années suivantes :</a:t>
            </a:r>
          </a:p>
          <a:p>
            <a:r>
              <a:rPr lang="fr-FR" i="1" dirty="0"/>
              <a:t>les années de service qui vous sont reconnues pour le calcul de la rente, soit vos années de participation à votre régime de retraite;</a:t>
            </a:r>
          </a:p>
          <a:p>
            <a:r>
              <a:rPr lang="fr-FR" i="1" dirty="0"/>
              <a:t>les années de service qui vous sont reconnues par votre régime de retraite, mais qui ne comptent pas pour le calcul de la rente. Il peut s'agir, par exemple, d'années pendant lesquelles vous avez participé à un régime complémentaire de retraite (RCR).</a:t>
            </a:r>
            <a:endParaRPr lang="fr-CA" i="1" dirty="0"/>
          </a:p>
        </p:txBody>
      </p:sp>
      <p:sp>
        <p:nvSpPr>
          <p:cNvPr id="4" name="Espace réservé du numéro de diapositive 3">
            <a:extLst>
              <a:ext uri="{FF2B5EF4-FFF2-40B4-BE49-F238E27FC236}">
                <a16:creationId xmlns:a16="http://schemas.microsoft.com/office/drawing/2014/main" id="{65D22C0C-B11E-4CD3-6518-6875812C20C8}"/>
              </a:ext>
            </a:extLst>
          </p:cNvPr>
          <p:cNvSpPr>
            <a:spLocks noGrp="1"/>
          </p:cNvSpPr>
          <p:nvPr>
            <p:ph type="sldNum" sz="quarter" idx="12"/>
          </p:nvPr>
        </p:nvSpPr>
        <p:spPr/>
        <p:txBody>
          <a:bodyPr/>
          <a:lstStyle/>
          <a:p>
            <a:fld id="{CA07F6E3-587C-466A-9B52-C46DE459DE79}" type="slidenum">
              <a:rPr lang="fr-CA" smtClean="0"/>
              <a:t>5</a:t>
            </a:fld>
            <a:endParaRPr lang="fr-CA"/>
          </a:p>
        </p:txBody>
      </p:sp>
    </p:spTree>
    <p:extLst>
      <p:ext uri="{BB962C8B-B14F-4D97-AF65-F5344CB8AC3E}">
        <p14:creationId xmlns:p14="http://schemas.microsoft.com/office/powerpoint/2010/main" val="39619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CDC7E6-C3EB-B410-CAE8-F501BF34A6B4}"/>
              </a:ext>
            </a:extLst>
          </p:cNvPr>
          <p:cNvSpPr>
            <a:spLocks noGrp="1"/>
          </p:cNvSpPr>
          <p:nvPr>
            <p:ph type="title"/>
          </p:nvPr>
        </p:nvSpPr>
        <p:spPr/>
        <p:txBody>
          <a:bodyPr/>
          <a:lstStyle/>
          <a:p>
            <a:r>
              <a:rPr lang="fr-CA" dirty="0"/>
              <a:t>Exemple – rente et admissibilité</a:t>
            </a:r>
          </a:p>
        </p:txBody>
      </p:sp>
      <p:sp>
        <p:nvSpPr>
          <p:cNvPr id="3" name="Espace réservé du contenu 2">
            <a:extLst>
              <a:ext uri="{FF2B5EF4-FFF2-40B4-BE49-F238E27FC236}">
                <a16:creationId xmlns:a16="http://schemas.microsoft.com/office/drawing/2014/main" id="{86156EF7-652B-FA03-139F-4413D9474A65}"/>
              </a:ext>
            </a:extLst>
          </p:cNvPr>
          <p:cNvSpPr>
            <a:spLocks noGrp="1"/>
          </p:cNvSpPr>
          <p:nvPr>
            <p:ph idx="1"/>
          </p:nvPr>
        </p:nvSpPr>
        <p:spPr/>
        <p:txBody>
          <a:bodyPr/>
          <a:lstStyle/>
          <a:p>
            <a:r>
              <a:rPr lang="fr-FR" dirty="0"/>
              <a:t>Louis occupe un emploi à temps partiel. En 2020, il travaille 17 ½ heures par semaine, soit 50 % du temps d'un emploi équivalent à temps plein dont l'horaire de travail est de 35 heures par semaine.</a:t>
            </a:r>
          </a:p>
          <a:p>
            <a:endParaRPr lang="fr-FR" dirty="0"/>
          </a:p>
          <a:p>
            <a:r>
              <a:rPr lang="fr-FR" dirty="0"/>
              <a:t>À la fin de l'année, le RREGOP reconnaît à Louis une demi-année de service pour le calcul de la rente et une année complète pour l'admissibilité à une rente.</a:t>
            </a:r>
            <a:endParaRPr lang="fr-CA" dirty="0"/>
          </a:p>
        </p:txBody>
      </p:sp>
      <p:sp>
        <p:nvSpPr>
          <p:cNvPr id="4" name="Espace réservé du numéro de diapositive 3">
            <a:extLst>
              <a:ext uri="{FF2B5EF4-FFF2-40B4-BE49-F238E27FC236}">
                <a16:creationId xmlns:a16="http://schemas.microsoft.com/office/drawing/2014/main" id="{B7A11A4D-5489-C82E-DDE1-53995E79DF0C}"/>
              </a:ext>
            </a:extLst>
          </p:cNvPr>
          <p:cNvSpPr>
            <a:spLocks noGrp="1"/>
          </p:cNvSpPr>
          <p:nvPr>
            <p:ph type="sldNum" sz="quarter" idx="12"/>
          </p:nvPr>
        </p:nvSpPr>
        <p:spPr/>
        <p:txBody>
          <a:bodyPr/>
          <a:lstStyle/>
          <a:p>
            <a:fld id="{CA07F6E3-587C-466A-9B52-C46DE459DE79}" type="slidenum">
              <a:rPr lang="fr-CA" smtClean="0"/>
              <a:t>6</a:t>
            </a:fld>
            <a:endParaRPr lang="fr-CA"/>
          </a:p>
        </p:txBody>
      </p:sp>
    </p:spTree>
    <p:extLst>
      <p:ext uri="{BB962C8B-B14F-4D97-AF65-F5344CB8AC3E}">
        <p14:creationId xmlns:p14="http://schemas.microsoft.com/office/powerpoint/2010/main" val="1104971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13D8F0-C30D-402F-2E39-DBF13F31286D}"/>
              </a:ext>
            </a:extLst>
          </p:cNvPr>
          <p:cNvSpPr>
            <a:spLocks noGrp="1"/>
          </p:cNvSpPr>
          <p:nvPr>
            <p:ph type="title"/>
          </p:nvPr>
        </p:nvSpPr>
        <p:spPr/>
        <p:txBody>
          <a:bodyPr/>
          <a:lstStyle/>
          <a:p>
            <a:r>
              <a:rPr lang="fr-CA" dirty="0"/>
              <a:t>La cotisation</a:t>
            </a:r>
          </a:p>
        </p:txBody>
      </p:sp>
      <p:sp>
        <p:nvSpPr>
          <p:cNvPr id="3" name="Espace réservé du contenu 2">
            <a:extLst>
              <a:ext uri="{FF2B5EF4-FFF2-40B4-BE49-F238E27FC236}">
                <a16:creationId xmlns:a16="http://schemas.microsoft.com/office/drawing/2014/main" id="{347A1BCD-51DD-CF87-F5C5-84B8CB35C590}"/>
              </a:ext>
            </a:extLst>
          </p:cNvPr>
          <p:cNvSpPr>
            <a:spLocks noGrp="1"/>
          </p:cNvSpPr>
          <p:nvPr>
            <p:ph idx="1"/>
          </p:nvPr>
        </p:nvSpPr>
        <p:spPr/>
        <p:txBody>
          <a:bodyPr>
            <a:normAutofit fontScale="62500" lnSpcReduction="20000"/>
          </a:bodyPr>
          <a:lstStyle/>
          <a:p>
            <a:r>
              <a:rPr lang="fr-FR" dirty="0"/>
              <a:t>En 2022, le taux de cotisation au RREGOP est de 10,04 %.</a:t>
            </a:r>
          </a:p>
          <a:p>
            <a:endParaRPr lang="fr-FR" dirty="0"/>
          </a:p>
          <a:p>
            <a:r>
              <a:rPr lang="fr-FR" dirty="0"/>
              <a:t>Si votre salaire admissible est inférieur ou égal à 35 % du maximum des gains admissibles (MGA) multiplié par votre service crédité ou votre service harmonisé, vous n'avez pas à verser de cotisations. Le salaire admissible est le salaire reconnu pour l'application d'un régime de retraite. Le service crédité est utilisé si votre base de rémunération est de 200 jours. C'est le service harmonisé qui est utilisé si cette base de rémunération est de 260 jours.</a:t>
            </a:r>
          </a:p>
          <a:p>
            <a:endParaRPr lang="fr-FR" dirty="0"/>
          </a:p>
          <a:p>
            <a:r>
              <a:rPr lang="fr-FR" dirty="0"/>
              <a:t>Si votre salaire admissible est supérieur à 35 % du MGA multiplié par votre service crédité ou votre service harmonisé, vos cotisations sont calculées sur la partie de votre salaire admissible qui dépasse 25 % du MGA multiplié par votre service crédité ou harmonisé. En 2022, par exemple, comme le MGA est de 64 900 $, vos cotisations sont calculées sur la partie de votre salaire admissible qui dépasse 16 225 $ (soit 64 900 $ × 25 %) multiplié par votre service crédité ou harmonisé.</a:t>
            </a:r>
          </a:p>
          <a:p>
            <a:endParaRPr lang="fr-FR" dirty="0"/>
          </a:p>
          <a:p>
            <a:r>
              <a:rPr lang="fr-FR" dirty="0"/>
              <a:t>De plus, si votre salaire admissible est inférieur au MGA (64 900 $ en 2022) multiplié par votre service crédité ou harmonisé, vous bénéficiez d'une réduction de cotisations.</a:t>
            </a:r>
            <a:endParaRPr lang="fr-CA" dirty="0"/>
          </a:p>
        </p:txBody>
      </p:sp>
      <p:sp>
        <p:nvSpPr>
          <p:cNvPr id="4" name="Espace réservé du numéro de diapositive 3">
            <a:extLst>
              <a:ext uri="{FF2B5EF4-FFF2-40B4-BE49-F238E27FC236}">
                <a16:creationId xmlns:a16="http://schemas.microsoft.com/office/drawing/2014/main" id="{6FD7BD17-8D02-3BC0-84AA-AA4F33EA4A0F}"/>
              </a:ext>
            </a:extLst>
          </p:cNvPr>
          <p:cNvSpPr>
            <a:spLocks noGrp="1"/>
          </p:cNvSpPr>
          <p:nvPr>
            <p:ph type="sldNum" sz="quarter" idx="12"/>
          </p:nvPr>
        </p:nvSpPr>
        <p:spPr/>
        <p:txBody>
          <a:bodyPr/>
          <a:lstStyle/>
          <a:p>
            <a:fld id="{CA07F6E3-587C-466A-9B52-C46DE459DE79}" type="slidenum">
              <a:rPr lang="fr-CA" smtClean="0"/>
              <a:t>7</a:t>
            </a:fld>
            <a:endParaRPr lang="fr-CA"/>
          </a:p>
        </p:txBody>
      </p:sp>
    </p:spTree>
    <p:extLst>
      <p:ext uri="{BB962C8B-B14F-4D97-AF65-F5344CB8AC3E}">
        <p14:creationId xmlns:p14="http://schemas.microsoft.com/office/powerpoint/2010/main" val="591999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E88D28-B1DA-DD71-85AF-A08F877313C1}"/>
              </a:ext>
            </a:extLst>
          </p:cNvPr>
          <p:cNvSpPr>
            <a:spLocks noGrp="1"/>
          </p:cNvSpPr>
          <p:nvPr>
            <p:ph type="title"/>
          </p:nvPr>
        </p:nvSpPr>
        <p:spPr/>
        <p:txBody>
          <a:bodyPr/>
          <a:lstStyle/>
          <a:p>
            <a:r>
              <a:rPr lang="fr-CA" dirty="0"/>
              <a:t>Formule pour les cotisations</a:t>
            </a:r>
          </a:p>
        </p:txBody>
      </p:sp>
      <p:sp>
        <p:nvSpPr>
          <p:cNvPr id="3" name="Espace réservé du contenu 2">
            <a:extLst>
              <a:ext uri="{FF2B5EF4-FFF2-40B4-BE49-F238E27FC236}">
                <a16:creationId xmlns:a16="http://schemas.microsoft.com/office/drawing/2014/main" id="{FFECDDED-4C7D-F440-8CA1-FA8A8439E5EA}"/>
              </a:ext>
            </a:extLst>
          </p:cNvPr>
          <p:cNvSpPr>
            <a:spLocks noGrp="1"/>
          </p:cNvSpPr>
          <p:nvPr>
            <p:ph idx="1"/>
          </p:nvPr>
        </p:nvSpPr>
        <p:spPr>
          <a:xfrm>
            <a:off x="838200" y="1862947"/>
            <a:ext cx="10515600" cy="563012"/>
          </a:xfrm>
        </p:spPr>
        <p:txBody>
          <a:bodyPr/>
          <a:lstStyle/>
          <a:p>
            <a:pPr marL="0" indent="0">
              <a:buNone/>
            </a:pPr>
            <a:r>
              <a:rPr lang="fr-FR" sz="2000" i="1" dirty="0"/>
              <a:t>10,04 %×Salaire admissible-(16 225$×Service crédité ou Service harmonisé)]−Réduction=Cotisations</a:t>
            </a:r>
            <a:endParaRPr lang="fr-CA" sz="2000" i="1" dirty="0"/>
          </a:p>
        </p:txBody>
      </p:sp>
      <p:sp>
        <p:nvSpPr>
          <p:cNvPr id="4" name="Espace réservé du numéro de diapositive 3">
            <a:extLst>
              <a:ext uri="{FF2B5EF4-FFF2-40B4-BE49-F238E27FC236}">
                <a16:creationId xmlns:a16="http://schemas.microsoft.com/office/drawing/2014/main" id="{CCC0C70B-CF55-34D1-8A98-6F098B14A037}"/>
              </a:ext>
            </a:extLst>
          </p:cNvPr>
          <p:cNvSpPr>
            <a:spLocks noGrp="1"/>
          </p:cNvSpPr>
          <p:nvPr>
            <p:ph type="sldNum" sz="quarter" idx="12"/>
          </p:nvPr>
        </p:nvSpPr>
        <p:spPr/>
        <p:txBody>
          <a:bodyPr/>
          <a:lstStyle/>
          <a:p>
            <a:fld id="{CA07F6E3-587C-466A-9B52-C46DE459DE79}" type="slidenum">
              <a:rPr lang="fr-CA" smtClean="0"/>
              <a:t>8</a:t>
            </a:fld>
            <a:endParaRPr lang="fr-CA"/>
          </a:p>
        </p:txBody>
      </p:sp>
    </p:spTree>
    <p:extLst>
      <p:ext uri="{BB962C8B-B14F-4D97-AF65-F5344CB8AC3E}">
        <p14:creationId xmlns:p14="http://schemas.microsoft.com/office/powerpoint/2010/main" val="4273871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1A95671B-3CC6-4792-9114-B74FAEA22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942FA45C-F89F-B501-09E4-DBF5B138C6F4}"/>
              </a:ext>
            </a:extLst>
          </p:cNvPr>
          <p:cNvSpPr>
            <a:spLocks noGrp="1"/>
          </p:cNvSpPr>
          <p:nvPr>
            <p:ph type="title"/>
          </p:nvPr>
        </p:nvSpPr>
        <p:spPr>
          <a:xfrm>
            <a:off x="1006660" y="233310"/>
            <a:ext cx="10175631" cy="1981339"/>
          </a:xfrm>
        </p:spPr>
        <p:txBody>
          <a:bodyPr vert="horz" lIns="91440" tIns="45720" rIns="91440" bIns="45720" rtlCol="0" anchor="ctr">
            <a:normAutofit/>
          </a:bodyPr>
          <a:lstStyle/>
          <a:p>
            <a:r>
              <a:rPr lang="fr-CA" sz="4000" kern="1200" dirty="0">
                <a:solidFill>
                  <a:schemeClr val="tx1"/>
                </a:solidFill>
                <a:latin typeface="+mj-lt"/>
                <a:ea typeface="+mj-ea"/>
                <a:cs typeface="+mj-cs"/>
              </a:rPr>
              <a:t>Exemple</a:t>
            </a:r>
            <a:r>
              <a:rPr lang="en-US" sz="4000" kern="1200" dirty="0">
                <a:solidFill>
                  <a:schemeClr val="tx1"/>
                </a:solidFill>
                <a:latin typeface="+mj-lt"/>
                <a:ea typeface="+mj-ea"/>
                <a:cs typeface="+mj-cs"/>
              </a:rPr>
              <a:t> </a:t>
            </a:r>
            <a:r>
              <a:rPr lang="fr-CA" sz="4000" kern="1200" dirty="0">
                <a:solidFill>
                  <a:schemeClr val="tx1"/>
                </a:solidFill>
                <a:latin typeface="+mj-lt"/>
                <a:ea typeface="+mj-ea"/>
                <a:cs typeface="+mj-cs"/>
              </a:rPr>
              <a:t>de cotisation</a:t>
            </a:r>
            <a:br>
              <a:rPr lang="en-US" sz="4000" kern="1200" dirty="0">
                <a:solidFill>
                  <a:schemeClr val="tx1"/>
                </a:solidFill>
                <a:latin typeface="+mj-lt"/>
                <a:ea typeface="+mj-ea"/>
                <a:cs typeface="+mj-cs"/>
              </a:rPr>
            </a:br>
            <a:br>
              <a:rPr lang="en-US" sz="4000" kern="1200" dirty="0">
                <a:solidFill>
                  <a:schemeClr val="tx1"/>
                </a:solidFill>
                <a:latin typeface="+mj-lt"/>
                <a:ea typeface="+mj-ea"/>
                <a:cs typeface="+mj-cs"/>
              </a:rPr>
            </a:br>
            <a:r>
              <a:rPr lang="fr-FR" sz="2600" i="1" kern="1200" dirty="0">
                <a:solidFill>
                  <a:schemeClr val="tx1"/>
                </a:solidFill>
                <a:latin typeface="+mj-lt"/>
                <a:ea typeface="+mj-ea"/>
                <a:cs typeface="+mj-cs"/>
              </a:rPr>
              <a:t>Andrée travaille à temps plein et son salaire admissible est de 65 000 $. En 2022, ses cotisations au RREGOP sont établies de la façon suivante :</a:t>
            </a:r>
            <a:endParaRPr lang="en-US" sz="2600" i="1" kern="1200" dirty="0">
              <a:solidFill>
                <a:schemeClr val="tx1"/>
              </a:solidFill>
              <a:latin typeface="+mj-lt"/>
              <a:ea typeface="+mj-ea"/>
              <a:cs typeface="+mj-cs"/>
            </a:endParaRPr>
          </a:p>
        </p:txBody>
      </p:sp>
      <p:graphicFrame>
        <p:nvGraphicFramePr>
          <p:cNvPr id="4" name="Espace réservé du contenu 3">
            <a:extLst>
              <a:ext uri="{FF2B5EF4-FFF2-40B4-BE49-F238E27FC236}">
                <a16:creationId xmlns:a16="http://schemas.microsoft.com/office/drawing/2014/main" id="{088B3BF7-8AFE-39C0-F665-4E8A006A8518}"/>
              </a:ext>
            </a:extLst>
          </p:cNvPr>
          <p:cNvGraphicFramePr>
            <a:graphicFrameLocks noGrp="1"/>
          </p:cNvGraphicFramePr>
          <p:nvPr>
            <p:ph idx="1"/>
            <p:extLst>
              <p:ext uri="{D42A27DB-BD31-4B8C-83A1-F6EECF244321}">
                <p14:modId xmlns:p14="http://schemas.microsoft.com/office/powerpoint/2010/main" val="1862046882"/>
              </p:ext>
            </p:extLst>
          </p:nvPr>
        </p:nvGraphicFramePr>
        <p:xfrm>
          <a:off x="3048" y="2443249"/>
          <a:ext cx="12188952" cy="3112573"/>
        </p:xfrm>
        <a:graphic>
          <a:graphicData uri="http://schemas.openxmlformats.org/drawingml/2006/table">
            <a:tbl>
              <a:tblPr/>
              <a:tblGrid>
                <a:gridCol w="9500181">
                  <a:extLst>
                    <a:ext uri="{9D8B030D-6E8A-4147-A177-3AD203B41FA5}">
                      <a16:colId xmlns:a16="http://schemas.microsoft.com/office/drawing/2014/main" val="1312073093"/>
                    </a:ext>
                  </a:extLst>
                </a:gridCol>
                <a:gridCol w="2688771">
                  <a:extLst>
                    <a:ext uri="{9D8B030D-6E8A-4147-A177-3AD203B41FA5}">
                      <a16:colId xmlns:a16="http://schemas.microsoft.com/office/drawing/2014/main" val="3299946885"/>
                    </a:ext>
                  </a:extLst>
                </a:gridCol>
              </a:tblGrid>
              <a:tr h="622151">
                <a:tc>
                  <a:txBody>
                    <a:bodyPr/>
                    <a:lstStyle/>
                    <a:p>
                      <a:pPr fontAlgn="t"/>
                      <a:r>
                        <a:rPr lang="fr-CA" sz="2600" i="1" dirty="0">
                          <a:solidFill>
                            <a:srgbClr val="000000"/>
                          </a:solidFill>
                          <a:effectLst/>
                        </a:rPr>
                        <a:t>Salaire admissible</a:t>
                      </a:r>
                    </a:p>
                  </a:txBody>
                  <a:tcPr marL="87627" marR="87627" marT="87627" marB="87627">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a:noFill/>
                    </a:lnT>
                    <a:lnB w="7620" cap="flat" cmpd="sng" algn="ctr">
                      <a:solidFill>
                        <a:srgbClr val="FFFFFF"/>
                      </a:solidFill>
                      <a:prstDash val="solid"/>
                      <a:round/>
                      <a:headEnd type="none" w="med" len="med"/>
                      <a:tailEnd type="none" w="med" len="med"/>
                    </a:lnB>
                    <a:solidFill>
                      <a:srgbClr val="E8F1DF"/>
                    </a:solidFill>
                  </a:tcPr>
                </a:tc>
                <a:tc>
                  <a:txBody>
                    <a:bodyPr/>
                    <a:lstStyle/>
                    <a:p>
                      <a:pPr algn="r" fontAlgn="t"/>
                      <a:r>
                        <a:rPr lang="fr-CA" sz="2600" i="1">
                          <a:solidFill>
                            <a:srgbClr val="000000"/>
                          </a:solidFill>
                          <a:effectLst/>
                        </a:rPr>
                        <a:t>65 000 $</a:t>
                      </a:r>
                    </a:p>
                  </a:txBody>
                  <a:tcPr marL="87627" marR="87627" marT="87627" marB="87627">
                    <a:lnL w="7620" cap="flat" cmpd="sng" algn="ctr">
                      <a:solidFill>
                        <a:srgbClr val="FFFFFF"/>
                      </a:solidFill>
                      <a:prstDash val="solid"/>
                      <a:round/>
                      <a:headEnd type="none" w="med" len="med"/>
                      <a:tailEnd type="none" w="med" len="med"/>
                    </a:lnL>
                    <a:lnR>
                      <a:noFill/>
                    </a:lnR>
                    <a:lnT>
                      <a:noFill/>
                    </a:lnT>
                    <a:lnB w="7620" cap="flat" cmpd="sng" algn="ctr">
                      <a:solidFill>
                        <a:srgbClr val="FFFFFF"/>
                      </a:solidFill>
                      <a:prstDash val="solid"/>
                      <a:round/>
                      <a:headEnd type="none" w="med" len="med"/>
                      <a:tailEnd type="none" w="med" len="med"/>
                    </a:lnB>
                    <a:solidFill>
                      <a:srgbClr val="E8F1DF"/>
                    </a:solidFill>
                  </a:tcPr>
                </a:tc>
                <a:extLst>
                  <a:ext uri="{0D108BD9-81ED-4DB2-BD59-A6C34878D82A}">
                    <a16:rowId xmlns:a16="http://schemas.microsoft.com/office/drawing/2014/main" val="3864369189"/>
                  </a:ext>
                </a:extLst>
              </a:tr>
              <a:tr h="622151">
                <a:tc>
                  <a:txBody>
                    <a:bodyPr/>
                    <a:lstStyle/>
                    <a:p>
                      <a:pPr fontAlgn="t"/>
                      <a:r>
                        <a:rPr lang="fr-FR" sz="2600" i="1" dirty="0">
                          <a:solidFill>
                            <a:srgbClr val="000000"/>
                          </a:solidFill>
                          <a:effectLst/>
                        </a:rPr>
                        <a:t>Exemption (25 % du MGA en 2022)</a:t>
                      </a:r>
                    </a:p>
                  </a:txBody>
                  <a:tcPr marL="87627" marR="87627" marT="87627" marB="87627">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8F1DF"/>
                    </a:solidFill>
                  </a:tcPr>
                </a:tc>
                <a:tc>
                  <a:txBody>
                    <a:bodyPr/>
                    <a:lstStyle/>
                    <a:p>
                      <a:pPr algn="r" fontAlgn="t"/>
                      <a:r>
                        <a:rPr lang="fr-CA" sz="2600" i="1" dirty="0">
                          <a:solidFill>
                            <a:schemeClr val="tx1"/>
                          </a:solidFill>
                          <a:effectLst/>
                        </a:rPr>
                        <a:t>-16 225 $</a:t>
                      </a:r>
                    </a:p>
                  </a:txBody>
                  <a:tcPr marL="87627" marR="87627" marT="87627" marB="87627">
                    <a:lnL w="7620" cap="flat" cmpd="sng" algn="ctr">
                      <a:solidFill>
                        <a:srgbClr val="FFFFFF"/>
                      </a:solidFill>
                      <a:prstDash val="solid"/>
                      <a:round/>
                      <a:headEnd type="none" w="med" len="med"/>
                      <a:tailEnd type="none" w="med" len="med"/>
                    </a:lnL>
                    <a:lnR>
                      <a:noFill/>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8F1DF"/>
                    </a:solidFill>
                  </a:tcPr>
                </a:tc>
                <a:extLst>
                  <a:ext uri="{0D108BD9-81ED-4DB2-BD59-A6C34878D82A}">
                    <a16:rowId xmlns:a16="http://schemas.microsoft.com/office/drawing/2014/main" val="2180252404"/>
                  </a:ext>
                </a:extLst>
              </a:tr>
              <a:tr h="623969">
                <a:tc>
                  <a:txBody>
                    <a:bodyPr/>
                    <a:lstStyle/>
                    <a:p>
                      <a:pPr fontAlgn="t"/>
                      <a:r>
                        <a:rPr lang="fr-FR" sz="2600" i="1" dirty="0">
                          <a:solidFill>
                            <a:srgbClr val="000000"/>
                          </a:solidFill>
                          <a:effectLst/>
                        </a:rPr>
                        <a:t>Partie du salaire sur laquelle les cotisations au RREGOP sont calculées</a:t>
                      </a:r>
                    </a:p>
                  </a:txBody>
                  <a:tcPr marL="87627" marR="87627" marT="87627" marB="87627">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8F1DF"/>
                    </a:solidFill>
                  </a:tcPr>
                </a:tc>
                <a:tc>
                  <a:txBody>
                    <a:bodyPr/>
                    <a:lstStyle/>
                    <a:p>
                      <a:pPr algn="r" fontAlgn="t"/>
                      <a:r>
                        <a:rPr lang="fr-CA" sz="2600" i="1" dirty="0">
                          <a:solidFill>
                            <a:schemeClr val="tx1"/>
                          </a:solidFill>
                          <a:effectLst/>
                        </a:rPr>
                        <a:t>48 775 $</a:t>
                      </a:r>
                    </a:p>
                  </a:txBody>
                  <a:tcPr marL="87627" marR="87627" marT="87627" marB="87627">
                    <a:lnL w="7620" cap="flat" cmpd="sng" algn="ctr">
                      <a:solidFill>
                        <a:srgbClr val="FFFFFF"/>
                      </a:solidFill>
                      <a:prstDash val="solid"/>
                      <a:round/>
                      <a:headEnd type="none" w="med" len="med"/>
                      <a:tailEnd type="none" w="med" len="med"/>
                    </a:lnL>
                    <a:lnR>
                      <a:noFill/>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8F1DF"/>
                    </a:solidFill>
                  </a:tcPr>
                </a:tc>
                <a:extLst>
                  <a:ext uri="{0D108BD9-81ED-4DB2-BD59-A6C34878D82A}">
                    <a16:rowId xmlns:a16="http://schemas.microsoft.com/office/drawing/2014/main" val="1065100145"/>
                  </a:ext>
                </a:extLst>
              </a:tr>
              <a:tr h="622151">
                <a:tc>
                  <a:txBody>
                    <a:bodyPr/>
                    <a:lstStyle/>
                    <a:p>
                      <a:pPr fontAlgn="t"/>
                      <a:r>
                        <a:rPr lang="fr-CA" sz="2600" i="1" dirty="0">
                          <a:solidFill>
                            <a:srgbClr val="000000"/>
                          </a:solidFill>
                          <a:effectLst/>
                        </a:rPr>
                        <a:t>Taux de cotisation</a:t>
                      </a:r>
                    </a:p>
                  </a:txBody>
                  <a:tcPr marL="87627" marR="87627" marT="87627" marB="87627">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8F1DF"/>
                    </a:solidFill>
                  </a:tcPr>
                </a:tc>
                <a:tc>
                  <a:txBody>
                    <a:bodyPr/>
                    <a:lstStyle/>
                    <a:p>
                      <a:pPr algn="r" fontAlgn="t"/>
                      <a:r>
                        <a:rPr lang="fr-CA" sz="2600" i="1" dirty="0">
                          <a:solidFill>
                            <a:schemeClr val="tx1"/>
                          </a:solidFill>
                          <a:effectLst/>
                        </a:rPr>
                        <a:t>×10,04 %</a:t>
                      </a:r>
                    </a:p>
                  </a:txBody>
                  <a:tcPr marL="87627" marR="87627" marT="87627" marB="87627">
                    <a:lnL w="7620" cap="flat" cmpd="sng" algn="ctr">
                      <a:solidFill>
                        <a:srgbClr val="FFFFFF"/>
                      </a:solidFill>
                      <a:prstDash val="solid"/>
                      <a:round/>
                      <a:headEnd type="none" w="med" len="med"/>
                      <a:tailEnd type="none" w="med" len="med"/>
                    </a:lnL>
                    <a:lnR>
                      <a:noFill/>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8F1DF"/>
                    </a:solidFill>
                  </a:tcPr>
                </a:tc>
                <a:extLst>
                  <a:ext uri="{0D108BD9-81ED-4DB2-BD59-A6C34878D82A}">
                    <a16:rowId xmlns:a16="http://schemas.microsoft.com/office/drawing/2014/main" val="1633921531"/>
                  </a:ext>
                </a:extLst>
              </a:tr>
              <a:tr h="622151">
                <a:tc>
                  <a:txBody>
                    <a:bodyPr/>
                    <a:lstStyle/>
                    <a:p>
                      <a:pPr fontAlgn="t"/>
                      <a:r>
                        <a:rPr lang="fr-CA" sz="2600" i="1" dirty="0">
                          <a:solidFill>
                            <a:srgbClr val="000000"/>
                          </a:solidFill>
                          <a:effectLst/>
                          <a:highlight>
                            <a:srgbClr val="00FF00"/>
                          </a:highlight>
                        </a:rPr>
                        <a:t>Cotisations pour 2022</a:t>
                      </a:r>
                    </a:p>
                  </a:txBody>
                  <a:tcPr marL="87627" marR="87627" marT="87627" marB="87627">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8F1DF"/>
                    </a:solidFill>
                  </a:tcPr>
                </a:tc>
                <a:tc>
                  <a:txBody>
                    <a:bodyPr/>
                    <a:lstStyle/>
                    <a:p>
                      <a:pPr algn="r" fontAlgn="t"/>
                      <a:r>
                        <a:rPr lang="fr-CA" sz="2600" b="1" i="1" dirty="0">
                          <a:solidFill>
                            <a:schemeClr val="tx1"/>
                          </a:solidFill>
                          <a:effectLst/>
                          <a:highlight>
                            <a:srgbClr val="00FF00"/>
                          </a:highlight>
                        </a:rPr>
                        <a:t>4 897,01 $ (7,5%)</a:t>
                      </a:r>
                      <a:endParaRPr lang="fr-CA" sz="2600" i="1" dirty="0">
                        <a:solidFill>
                          <a:schemeClr val="tx1"/>
                        </a:solidFill>
                        <a:effectLst/>
                        <a:highlight>
                          <a:srgbClr val="00FF00"/>
                        </a:highlight>
                      </a:endParaRPr>
                    </a:p>
                  </a:txBody>
                  <a:tcPr marL="87627" marR="87627" marT="87627" marB="87627">
                    <a:lnL w="7620" cap="flat" cmpd="sng" algn="ctr">
                      <a:solidFill>
                        <a:srgbClr val="FFFFFF"/>
                      </a:solidFill>
                      <a:prstDash val="solid"/>
                      <a:round/>
                      <a:headEnd type="none" w="med" len="med"/>
                      <a:tailEnd type="none" w="med" len="med"/>
                    </a:lnL>
                    <a:lnR>
                      <a:noFill/>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E8F1DF"/>
                    </a:solidFill>
                  </a:tcPr>
                </a:tc>
                <a:extLst>
                  <a:ext uri="{0D108BD9-81ED-4DB2-BD59-A6C34878D82A}">
                    <a16:rowId xmlns:a16="http://schemas.microsoft.com/office/drawing/2014/main" val="548249110"/>
                  </a:ext>
                </a:extLst>
              </a:tr>
            </a:tbl>
          </a:graphicData>
        </a:graphic>
      </p:graphicFrame>
      <p:sp>
        <p:nvSpPr>
          <p:cNvPr id="6" name="Espace réservé du numéro de diapositive 5">
            <a:extLst>
              <a:ext uri="{FF2B5EF4-FFF2-40B4-BE49-F238E27FC236}">
                <a16:creationId xmlns:a16="http://schemas.microsoft.com/office/drawing/2014/main" id="{F3D05448-972F-BD09-7858-1DFC7FF4ED0A}"/>
              </a:ext>
            </a:extLst>
          </p:cNvPr>
          <p:cNvSpPr>
            <a:spLocks noGrp="1"/>
          </p:cNvSpPr>
          <p:nvPr>
            <p:ph type="sldNum" sz="quarter" idx="12"/>
          </p:nvPr>
        </p:nvSpPr>
        <p:spPr/>
        <p:txBody>
          <a:bodyPr/>
          <a:lstStyle/>
          <a:p>
            <a:fld id="{CA07F6E3-587C-466A-9B52-C46DE459DE79}" type="slidenum">
              <a:rPr lang="fr-CA" smtClean="0"/>
              <a:t>9</a:t>
            </a:fld>
            <a:endParaRPr lang="fr-CA"/>
          </a:p>
        </p:txBody>
      </p:sp>
    </p:spTree>
    <p:extLst>
      <p:ext uri="{BB962C8B-B14F-4D97-AF65-F5344CB8AC3E}">
        <p14:creationId xmlns:p14="http://schemas.microsoft.com/office/powerpoint/2010/main" val="201610319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TotalTime>
  <Words>2070</Words>
  <Application>Microsoft Office PowerPoint</Application>
  <PresentationFormat>Grand écran</PresentationFormat>
  <Paragraphs>124</Paragraphs>
  <Slides>28</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28</vt:i4>
      </vt:variant>
    </vt:vector>
  </HeadingPairs>
  <TitlesOfParts>
    <vt:vector size="32" baseType="lpstr">
      <vt:lpstr>Arial</vt:lpstr>
      <vt:lpstr>Calibri</vt:lpstr>
      <vt:lpstr>Calibri Light</vt:lpstr>
      <vt:lpstr>Thème Office</vt:lpstr>
      <vt:lpstr>Le régime de retraite des employés du gouvernement et des organismes publics (RREGOP)</vt:lpstr>
      <vt:lpstr>La participation </vt:lpstr>
      <vt:lpstr>La participation (2)</vt:lpstr>
      <vt:lpstr>Les années de service reconnues pour le calcul de la rente</vt:lpstr>
      <vt:lpstr>Les années de service reconnues pour l'admissibilité à une rente</vt:lpstr>
      <vt:lpstr>Exemple – rente et admissibilité</vt:lpstr>
      <vt:lpstr>La cotisation</vt:lpstr>
      <vt:lpstr>Formule pour les cotisations</vt:lpstr>
      <vt:lpstr>Exemple de cotisation  Andrée travaille à temps plein et son salaire admissible est de 65 000 $. En 2022, ses cotisations au RREGOP sont établies de la façon suivante :</vt:lpstr>
      <vt:lpstr>Le rachat de service</vt:lpstr>
      <vt:lpstr>Exemple de rachat</vt:lpstr>
      <vt:lpstr>La banque de 90 jours</vt:lpstr>
      <vt:lpstr>Le départ progressif</vt:lpstr>
      <vt:lpstr>La retraite : la rente immédiate sans réduction</vt:lpstr>
      <vt:lpstr>Exemple – rente de base  Jeanne prend sa retraite à 61 ans. Elle compte 25 années de service reconnues à la fois pour l'admissibilité à une rente et pour le calcul de celle-ci. Le salaire admissible moyen des 5 années de service pendant lesquelles son salaire a été le plus élevé est de 36 000 $.  Comme elle remplit la condition d'avoir au moins 61 ans, elle est admissible à une rente immédiate sans réduction. Elle est établie de la façon suivante :</vt:lpstr>
      <vt:lpstr>Le calcul de la rente</vt:lpstr>
      <vt:lpstr>La rente immédiate avec réduction </vt:lpstr>
      <vt:lpstr>La fin d'emploi avant l'admissibilité à une rente immédiate</vt:lpstr>
      <vt:lpstr>La fin d'emploi avant l'admissibilité à une rente immédiate (2)</vt:lpstr>
      <vt:lpstr>La coordination du RREGOP avec le Régime de rentes du Québec (RRQ)</vt:lpstr>
      <vt:lpstr>Indexation de la rente</vt:lpstr>
      <vt:lpstr>Référence : Retraite Québec, 2022.</vt:lpstr>
      <vt:lpstr>La bonification du Régime de rentes du Québec</vt:lpstr>
      <vt:lpstr>Présentation PowerPoint</vt:lpstr>
      <vt:lpstr>Présentation PowerPoint</vt:lpstr>
      <vt:lpstr>Présentation PowerPoint</vt:lpstr>
      <vt:lpstr>LETTRE D’ENTENTE NO 8 (2020-2023)</vt:lpstr>
      <vt:lpstr>Front commun FTQ CSQ CSN (2022)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régime de retraite des employés du gouvernement et des organismes publics (RREGOP)</dc:title>
  <dc:creator>Pierre-Guy Sylvestre</dc:creator>
  <cp:lastModifiedBy>Pierre-Guy Sylvestre</cp:lastModifiedBy>
  <cp:revision>2</cp:revision>
  <dcterms:created xsi:type="dcterms:W3CDTF">2022-05-18T17:40:51Z</dcterms:created>
  <dcterms:modified xsi:type="dcterms:W3CDTF">2022-05-18T22:49:47Z</dcterms:modified>
</cp:coreProperties>
</file>